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3.xml" ContentType="application/vnd.openxmlformats-officedocument.drawingml.chart+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rts/chart5.xml" ContentType="application/vnd.openxmlformats-officedocument.drawingml.chart+xml"/>
  <Override PartName="/ppt/charts/chart6.xml" ContentType="application/vnd.openxmlformats-officedocument.drawingml.chart+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rts/chart11.xml" ContentType="application/vnd.openxmlformats-officedocument.drawingml.chart+xml"/>
  <Override PartName="/ppt/charts/chart12.xml" ContentType="application/vnd.openxmlformats-officedocument.drawingml.chart+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xml" ContentType="application/vnd.openxmlformats-officedocument.presentationml.notesSlide+xml"/>
  <Override PartName="/ppt/charts/chart13.xml" ContentType="application/vnd.openxmlformats-officedocument.drawingml.chart+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charts/chart14.xml" ContentType="application/vnd.openxmlformats-officedocument.drawingml.chart+xml"/>
  <Override PartName="/ppt/charts/style3.xml" ContentType="application/vnd.ms-office.chartstyle+xml"/>
  <Override PartName="/ppt/charts/colors3.xml" ContentType="application/vnd.ms-office.chartcolorstyl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charts/chart15.xml" ContentType="application/vnd.openxmlformats-officedocument.drawingml.chart+xml"/>
  <Override PartName="/ppt/charts/style4.xml" ContentType="application/vnd.ms-office.chartstyle+xml"/>
  <Override PartName="/ppt/charts/colors4.xml" ContentType="application/vnd.ms-office.chartcolorstyl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charts/chart16.xml" ContentType="application/vnd.openxmlformats-officedocument.drawingml.chart+xml"/>
  <Override PartName="/ppt/charts/style5.xml" ContentType="application/vnd.ms-office.chartstyle+xml"/>
  <Override PartName="/ppt/charts/colors5.xml" ContentType="application/vnd.ms-office.chartcolorstyl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charts/chart17.xml" ContentType="application/vnd.openxmlformats-officedocument.drawingml.chart+xml"/>
  <Override PartName="/ppt/charts/style6.xml" ContentType="application/vnd.ms-office.chartstyle+xml"/>
  <Override PartName="/ppt/charts/colors6.xml" ContentType="application/vnd.ms-office.chartcolorstyl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charts/chart18.xml" ContentType="application/vnd.openxmlformats-officedocument.drawingml.chart+xml"/>
  <Override PartName="/ppt/charts/style7.xml" ContentType="application/vnd.ms-office.chartstyle+xml"/>
  <Override PartName="/ppt/charts/colors7.xml" ContentType="application/vnd.ms-office.chartcolorstyl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7" r:id="rId4"/>
    <p:sldId id="261" r:id="rId5"/>
    <p:sldId id="260" r:id="rId6"/>
    <p:sldId id="297" r:id="rId7"/>
    <p:sldId id="262" r:id="rId8"/>
    <p:sldId id="292" r:id="rId9"/>
    <p:sldId id="300" r:id="rId10"/>
    <p:sldId id="296" r:id="rId11"/>
    <p:sldId id="298" r:id="rId12"/>
    <p:sldId id="293" r:id="rId13"/>
    <p:sldId id="294" r:id="rId14"/>
    <p:sldId id="303" r:id="rId15"/>
    <p:sldId id="295" r:id="rId16"/>
    <p:sldId id="299" r:id="rId17"/>
    <p:sldId id="302" r:id="rId18"/>
    <p:sldId id="301" r:id="rId19"/>
    <p:sldId id="271" r:id="rId20"/>
    <p:sldId id="272" r:id="rId21"/>
    <p:sldId id="273" r:id="rId22"/>
    <p:sldId id="274" r:id="rId23"/>
    <p:sldId id="304" r:id="rId24"/>
    <p:sldId id="285" r:id="rId25"/>
    <p:sldId id="259" r:id="rId26"/>
  </p:sldIdLst>
  <p:sldSz cx="12169775"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DB59"/>
    <a:srgbClr val="E2AC00"/>
    <a:srgbClr val="F8D43A"/>
    <a:srgbClr val="C5D5E9"/>
    <a:srgbClr val="E1E9F3"/>
    <a:srgbClr val="4786AC"/>
    <a:srgbClr val="4BACC6"/>
    <a:srgbClr val="FE6600"/>
    <a:srgbClr val="C8D7EA"/>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FD4443E-F989-4FC4-A0C8-D5A2AF1F390B}" styleName="Estilo oscuro 1 - Énfasis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1" autoAdjust="0"/>
    <p:restoredTop sz="94676" autoAdjust="0"/>
  </p:normalViewPr>
  <p:slideViewPr>
    <p:cSldViewPr>
      <p:cViewPr varScale="1">
        <p:scale>
          <a:sx n="88" d="100"/>
          <a:sy n="88" d="100"/>
        </p:scale>
        <p:origin x="648" y="96"/>
      </p:cViewPr>
      <p:guideLst>
        <p:guide orient="horz" pos="2160"/>
        <p:guide pos="383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3.xml"/><Relationship Id="rId1" Type="http://schemas.microsoft.com/office/2011/relationships/chartStyle" Target="style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4.xml"/><Relationship Id="rId1" Type="http://schemas.microsoft.com/office/2011/relationships/chartStyle" Target="style4.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5.xml"/><Relationship Id="rId1" Type="http://schemas.microsoft.com/office/2011/relationships/chartStyle" Target="style5.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6.xml"/><Relationship Id="rId1" Type="http://schemas.microsoft.com/office/2011/relationships/chartStyle" Target="style6.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7.xml"/><Relationship Id="rId1" Type="http://schemas.microsoft.com/office/2011/relationships/chartStyle" Target="style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72114884921038"/>
          <c:y val="9.3107501060139125E-2"/>
          <c:w val="0.65146698556311211"/>
          <c:h val="0.77887683132389229"/>
        </c:manualLayout>
      </c:layout>
      <c:doughnutChart>
        <c:varyColors val="1"/>
        <c:ser>
          <c:idx val="0"/>
          <c:order val="0"/>
          <c:tx>
            <c:strRef>
              <c:f>Sheet1!$B$1</c:f>
              <c:strCache>
                <c:ptCount val="1"/>
                <c:pt idx="0">
                  <c:v>% por plataforma</c:v>
                </c:pt>
              </c:strCache>
            </c:strRef>
          </c:tx>
          <c:dPt>
            <c:idx val="0"/>
            <c:bubble3D val="0"/>
            <c:spPr>
              <a:solidFill>
                <a:schemeClr val="accent1"/>
              </a:solidFill>
              <a:ln>
                <a:noFill/>
              </a:ln>
              <a:effectLst>
                <a:outerShdw blurRad="40000" dist="20000" dir="5400000" rotWithShape="0">
                  <a:srgbClr val="000000">
                    <a:alpha val="38000"/>
                  </a:srgbClr>
                </a:outerShdw>
              </a:effectLst>
            </c:spPr>
          </c:dPt>
          <c:dPt>
            <c:idx val="1"/>
            <c:bubble3D val="0"/>
            <c:spPr>
              <a:solidFill>
                <a:schemeClr val="accent2"/>
              </a:solidFill>
              <a:ln>
                <a:noFill/>
              </a:ln>
              <a:effectLst>
                <a:outerShdw blurRad="40000" dist="20000" dir="5400000" rotWithShape="0">
                  <a:srgbClr val="000000">
                    <a:alpha val="38000"/>
                  </a:srgbClr>
                </a:outerShdw>
              </a:effectLst>
            </c:spPr>
          </c:dPt>
          <c:dPt>
            <c:idx val="2"/>
            <c:bubble3D val="0"/>
            <c:spPr>
              <a:solidFill>
                <a:schemeClr val="accent3"/>
              </a:solidFill>
              <a:ln>
                <a:noFill/>
              </a:ln>
              <a:effectLst>
                <a:outerShdw blurRad="40000" dist="20000" dir="5400000" rotWithShape="0">
                  <a:srgbClr val="000000">
                    <a:alpha val="38000"/>
                  </a:srgbClr>
                </a:outerShdw>
              </a:effectLst>
            </c:spPr>
          </c:dPt>
          <c:dPt>
            <c:idx val="3"/>
            <c:bubble3D val="0"/>
            <c:spPr>
              <a:solidFill>
                <a:schemeClr val="accent4"/>
              </a:solidFill>
              <a:ln>
                <a:noFill/>
              </a:ln>
              <a:effectLst>
                <a:outerShdw blurRad="40000" dist="20000" dir="5400000" rotWithShape="0">
                  <a:srgbClr val="000000">
                    <a:alpha val="38000"/>
                  </a:srgbClr>
                </a:outerShdw>
              </a:effectLst>
            </c:spPr>
          </c:dPt>
          <c:dLbls>
            <c:dLbl>
              <c:idx val="0"/>
              <c:layout>
                <c:manualLayout>
                  <c:x val="0.11292712238770806"/>
                  <c:y val="-0.10500988085099346"/>
                </c:manualLayout>
              </c:layout>
              <c:showLegendKey val="1"/>
              <c:showVal val="1"/>
              <c:showCatName val="1"/>
              <c:showSerName val="0"/>
              <c:showPercent val="0"/>
              <c:showBubbleSize val="0"/>
              <c:extLst>
                <c:ext xmlns:c15="http://schemas.microsoft.com/office/drawing/2012/chart" uri="{CE6537A1-D6FC-4f65-9D91-7224C49458BB}">
                  <c15:layout/>
                </c:ext>
              </c:extLst>
            </c:dLbl>
            <c:dLbl>
              <c:idx val="1"/>
              <c:layout>
                <c:manualLayout>
                  <c:x val="-0.18570237903756456"/>
                  <c:y val="9.0008469300851421E-2"/>
                </c:manualLayout>
              </c:layout>
              <c:showLegendKey val="1"/>
              <c:showVal val="1"/>
              <c:showCatName val="1"/>
              <c:showSerName val="0"/>
              <c:showPercent val="0"/>
              <c:showBubbleSize val="0"/>
              <c:extLst>
                <c:ext xmlns:c15="http://schemas.microsoft.com/office/drawing/2012/chart" uri="{CE6537A1-D6FC-4f65-9D91-7224C49458BB}">
                  <c15:layout/>
                </c:ext>
              </c:extLst>
            </c:dLbl>
            <c:dLbl>
              <c:idx val="2"/>
              <c:layout>
                <c:manualLayout>
                  <c:x val="-0.14847021786734313"/>
                  <c:y val="-0.12001129240113544"/>
                </c:manualLayout>
              </c:layout>
              <c:showLegendKey val="1"/>
              <c:showVal val="1"/>
              <c:showCatName val="1"/>
              <c:showSerName val="0"/>
              <c:showPercent val="0"/>
              <c:showBubbleSize val="0"/>
              <c:extLst>
                <c:ext xmlns:c15="http://schemas.microsoft.com/office/drawing/2012/chart" uri="{CE6537A1-D6FC-4f65-9D91-7224C49458BB}">
                  <c15:layout/>
                </c:ext>
              </c:extLst>
            </c:dLbl>
            <c:dLbl>
              <c:idx val="3"/>
              <c:layout>
                <c:manualLayout>
                  <c:x val="-8.5322714692935051E-2"/>
                  <c:y val="-0.117011010091107"/>
                </c:manualLayout>
              </c:layout>
              <c:showLegendKey val="1"/>
              <c:showVal val="1"/>
              <c:showCatName val="1"/>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wrap="square" lIns="38100" tIns="19050" rIns="38100" bIns="19050" anchor="ctr">
                <a:spAutoFit/>
              </a:bodyPr>
              <a:lstStyle/>
              <a:p>
                <a:pPr>
                  <a:defRPr sz="1400"/>
                </a:pPr>
                <a:endParaRPr lang="es-CO"/>
              </a:p>
            </c:txPr>
            <c:showLegendKey val="1"/>
            <c:showVal val="1"/>
            <c:showCatName val="1"/>
            <c:showSerName val="0"/>
            <c:showPercent val="0"/>
            <c:showBubbleSize val="0"/>
            <c:showLeaderLines val="0"/>
            <c:extLst>
              <c:ext xmlns:c15="http://schemas.microsoft.com/office/drawing/2012/chart" uri="{CE6537A1-D6FC-4f65-9D91-7224C49458BB}"/>
            </c:extLst>
          </c:dLbls>
          <c:cat>
            <c:strRef>
              <c:f>Sheet1!$A$2:$A$5</c:f>
              <c:strCache>
                <c:ptCount val="4"/>
                <c:pt idx="0">
                  <c:v>Televisión</c:v>
                </c:pt>
                <c:pt idx="1">
                  <c:v>Internet</c:v>
                </c:pt>
                <c:pt idx="2">
                  <c:v>Radio</c:v>
                </c:pt>
                <c:pt idx="3">
                  <c:v>Impresos</c:v>
                </c:pt>
              </c:strCache>
            </c:strRef>
          </c:cat>
          <c:val>
            <c:numRef>
              <c:f>Sheet1!$B$2:$B$5</c:f>
              <c:numCache>
                <c:formatCode>0%</c:formatCode>
                <c:ptCount val="4"/>
                <c:pt idx="0">
                  <c:v>0.32013769363166955</c:v>
                </c:pt>
                <c:pt idx="1">
                  <c:v>0.28743545611015492</c:v>
                </c:pt>
                <c:pt idx="2">
                  <c:v>0.2289156626506024</c:v>
                </c:pt>
                <c:pt idx="3">
                  <c:v>0.16351118760757316</c:v>
                </c:pt>
              </c:numCache>
            </c:numRef>
          </c:val>
        </c:ser>
        <c:dLbls>
          <c:showLegendKey val="0"/>
          <c:showVal val="1"/>
          <c:showCatName val="0"/>
          <c:showSerName val="0"/>
          <c:showPercent val="0"/>
          <c:showBubbleSize val="0"/>
          <c:separator>; </c:separator>
          <c:showLeaderLines val="0"/>
        </c:dLbls>
        <c:firstSliceAng val="0"/>
        <c:holeSize val="75"/>
      </c:doughnutChart>
      <c:spPr>
        <a:noFill/>
        <a:ln>
          <a:noFill/>
        </a:ln>
        <a:effectLst/>
      </c:spPr>
    </c:plotArea>
    <c:plotVisOnly val="1"/>
    <c:dispBlanksAs val="zero"/>
    <c:showDLblsOverMax val="0"/>
  </c:chart>
  <c:spPr>
    <a:noFill/>
    <a:ln w="9525" cap="flat" cmpd="sng" algn="ctr">
      <a:noFill/>
      <a:prstDash val="solid"/>
    </a:ln>
    <a:effectLst/>
  </c:spPr>
  <c:txPr>
    <a:bodyPr/>
    <a:lstStyle/>
    <a:p>
      <a:pPr>
        <a:defRPr b="0"/>
      </a:pPr>
      <a:endParaRPr lang="es-CO"/>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36629654608017E-2"/>
          <c:y val="0.130052468917595"/>
          <c:w val="0.91566038828236607"/>
          <c:h val="0.66541059831735871"/>
        </c:manualLayout>
      </c:layout>
      <c:lineChart>
        <c:grouping val="standard"/>
        <c:varyColors val="0"/>
        <c:ser>
          <c:idx val="0"/>
          <c:order val="0"/>
          <c:tx>
            <c:strRef>
              <c:f>Sheet1!$B$1</c:f>
              <c:strCache>
                <c:ptCount val="1"/>
                <c:pt idx="0">
                  <c:v>Cantidad</c:v>
                </c:pt>
              </c:strCache>
            </c:strRef>
          </c:tx>
          <c:spPr>
            <a:ln w="25290">
              <a:solidFill>
                <a:schemeClr val="tx1"/>
              </a:solidFill>
              <a:prstDash val="solid"/>
            </a:ln>
          </c:spPr>
          <c:marker>
            <c:symbol val="square"/>
            <c:size val="5"/>
            <c:spPr>
              <a:solidFill>
                <a:schemeClr val="tx1"/>
              </a:solidFill>
              <a:ln>
                <a:solidFill>
                  <a:schemeClr val="tx1"/>
                </a:solidFill>
                <a:prstDash val="solid"/>
              </a:ln>
            </c:spPr>
          </c:marker>
          <c:dLbls>
            <c:delete val="1"/>
          </c:dLbls>
          <c:cat>
            <c:numRef>
              <c:f>Sheet1!$A$2:$A$31</c:f>
              <c:numCache>
                <c:formatCode>General</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Sheet1!$B$2:$B$31</c:f>
              <c:numCache>
                <c:formatCode>General</c:formatCode>
                <c:ptCount val="30"/>
                <c:pt idx="0">
                  <c:v>47</c:v>
                </c:pt>
                <c:pt idx="1">
                  <c:v>7</c:v>
                </c:pt>
                <c:pt idx="2">
                  <c:v>10</c:v>
                </c:pt>
                <c:pt idx="3">
                  <c:v>44</c:v>
                </c:pt>
                <c:pt idx="4">
                  <c:v>32</c:v>
                </c:pt>
                <c:pt idx="5">
                  <c:v>34</c:v>
                </c:pt>
                <c:pt idx="6">
                  <c:v>10</c:v>
                </c:pt>
                <c:pt idx="7">
                  <c:v>2</c:v>
                </c:pt>
                <c:pt idx="8">
                  <c:v>6</c:v>
                </c:pt>
                <c:pt idx="9">
                  <c:v>10</c:v>
                </c:pt>
                <c:pt idx="10">
                  <c:v>16</c:v>
                </c:pt>
                <c:pt idx="11">
                  <c:v>18</c:v>
                </c:pt>
                <c:pt idx="12">
                  <c:v>11</c:v>
                </c:pt>
                <c:pt idx="13">
                  <c:v>16</c:v>
                </c:pt>
                <c:pt idx="14">
                  <c:v>39</c:v>
                </c:pt>
                <c:pt idx="15">
                  <c:v>13</c:v>
                </c:pt>
                <c:pt idx="16">
                  <c:v>3</c:v>
                </c:pt>
                <c:pt idx="17">
                  <c:v>17</c:v>
                </c:pt>
                <c:pt idx="18">
                  <c:v>21</c:v>
                </c:pt>
                <c:pt idx="19">
                  <c:v>11</c:v>
                </c:pt>
                <c:pt idx="20">
                  <c:v>14</c:v>
                </c:pt>
                <c:pt idx="21">
                  <c:v>6</c:v>
                </c:pt>
                <c:pt idx="22">
                  <c:v>3</c:v>
                </c:pt>
                <c:pt idx="23">
                  <c:v>6</c:v>
                </c:pt>
                <c:pt idx="24">
                  <c:v>1</c:v>
                </c:pt>
                <c:pt idx="25">
                  <c:v>12</c:v>
                </c:pt>
                <c:pt idx="26">
                  <c:v>5</c:v>
                </c:pt>
                <c:pt idx="27">
                  <c:v>6</c:v>
                </c:pt>
                <c:pt idx="28">
                  <c:v>6</c:v>
                </c:pt>
                <c:pt idx="29">
                  <c:v>3</c:v>
                </c:pt>
              </c:numCache>
            </c:numRef>
          </c:val>
          <c:smooth val="1"/>
        </c:ser>
        <c:dLbls>
          <c:showLegendKey val="0"/>
          <c:showVal val="1"/>
          <c:showCatName val="0"/>
          <c:showSerName val="0"/>
          <c:showPercent val="0"/>
          <c:showBubbleSize val="0"/>
        </c:dLbls>
        <c:marker val="1"/>
        <c:smooth val="0"/>
        <c:axId val="261464232"/>
        <c:axId val="261464624"/>
      </c:lineChart>
      <c:catAx>
        <c:axId val="261464232"/>
        <c:scaling>
          <c:orientation val="minMax"/>
        </c:scaling>
        <c:delete val="0"/>
        <c:axPos val="b"/>
        <c:majorGridlines>
          <c:spPr>
            <a:ln w="10661">
              <a:solidFill>
                <a:srgbClr val="C0C0C0"/>
              </a:solidFill>
              <a:prstDash val="solid"/>
            </a:ln>
          </c:spPr>
        </c:majorGridlines>
        <c:numFmt formatCode="General" sourceLinked="1"/>
        <c:majorTickMark val="out"/>
        <c:minorTickMark val="none"/>
        <c:tickLblPos val="nextTo"/>
        <c:spPr>
          <a:ln w="2665">
            <a:solidFill>
              <a:schemeClr val="tx1"/>
            </a:solidFill>
            <a:prstDash val="solid"/>
          </a:ln>
        </c:spPr>
        <c:txPr>
          <a:bodyPr rot="0" vert="horz"/>
          <a:lstStyle/>
          <a:p>
            <a:pPr>
              <a:defRPr sz="1200" b="0" i="0" u="none" strike="noStrike" baseline="0">
                <a:solidFill>
                  <a:srgbClr val="333333"/>
                </a:solidFill>
                <a:latin typeface="Tahoma" panose="020B0604030504040204" pitchFamily="34" charset="0"/>
                <a:ea typeface="Tahoma" panose="020B0604030504040204" pitchFamily="34" charset="0"/>
                <a:cs typeface="Tahoma" panose="020B0604030504040204" pitchFamily="34" charset="0"/>
              </a:defRPr>
            </a:pPr>
            <a:endParaRPr lang="es-CO"/>
          </a:p>
        </c:txPr>
        <c:crossAx val="261464624"/>
        <c:crosses val="autoZero"/>
        <c:auto val="1"/>
        <c:lblAlgn val="ctr"/>
        <c:lblOffset val="100"/>
        <c:tickLblSkip val="1"/>
        <c:tickMarkSkip val="1"/>
        <c:noMultiLvlLbl val="0"/>
      </c:catAx>
      <c:valAx>
        <c:axId val="261464624"/>
        <c:scaling>
          <c:orientation val="minMax"/>
          <c:min val="0"/>
        </c:scaling>
        <c:delete val="0"/>
        <c:axPos val="l"/>
        <c:majorGridlines>
          <c:spPr>
            <a:ln w="10661">
              <a:solidFill>
                <a:srgbClr val="C0C0C0"/>
              </a:solidFill>
              <a:prstDash val="solid"/>
            </a:ln>
          </c:spPr>
        </c:majorGridlines>
        <c:numFmt formatCode="General" sourceLinked="1"/>
        <c:majorTickMark val="out"/>
        <c:minorTickMark val="none"/>
        <c:tickLblPos val="nextTo"/>
        <c:spPr>
          <a:ln w="2665">
            <a:solidFill>
              <a:schemeClr val="tx1"/>
            </a:solidFill>
            <a:prstDash val="solid"/>
          </a:ln>
        </c:spPr>
        <c:txPr>
          <a:bodyPr rot="0" vert="horz"/>
          <a:lstStyle/>
          <a:p>
            <a:pPr>
              <a:defRPr sz="1200" b="0" i="0" u="none" strike="noStrike" baseline="0">
                <a:solidFill>
                  <a:srgbClr val="333333"/>
                </a:solidFill>
                <a:latin typeface="Tahoma" panose="020B0604030504040204" pitchFamily="34" charset="0"/>
                <a:ea typeface="Tahoma" panose="020B0604030504040204" pitchFamily="34" charset="0"/>
                <a:cs typeface="Tahoma" panose="020B0604030504040204" pitchFamily="34" charset="0"/>
              </a:defRPr>
            </a:pPr>
            <a:endParaRPr lang="es-CO"/>
          </a:p>
        </c:txPr>
        <c:crossAx val="261464232"/>
        <c:crosses val="autoZero"/>
        <c:crossBetween val="between"/>
      </c:valAx>
      <c:spPr>
        <a:noFill/>
        <a:ln w="25290">
          <a:noFill/>
        </a:ln>
      </c:spPr>
    </c:plotArea>
    <c:plotVisOnly val="1"/>
    <c:dispBlanksAs val="gap"/>
    <c:showDLblsOverMax val="0"/>
  </c:chart>
  <c:spPr>
    <a:noFill/>
    <a:ln>
      <a:noFill/>
    </a:ln>
  </c:spPr>
  <c:txPr>
    <a:bodyPr/>
    <a:lstStyle/>
    <a:p>
      <a:pPr>
        <a:defRPr sz="1008" b="0" i="0" u="none" strike="noStrike" baseline="0">
          <a:solidFill>
            <a:schemeClr val="tx1"/>
          </a:solidFill>
          <a:latin typeface="Arial"/>
          <a:ea typeface="Arial"/>
          <a:cs typeface="Arial"/>
        </a:defRPr>
      </a:pPr>
      <a:endParaRPr lang="es-CO"/>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42304514242007296"/>
          <c:y val="3.6457744899034805E-2"/>
          <c:w val="0.55586959354943477"/>
          <c:h val="0.92995090492590771"/>
        </c:manualLayout>
      </c:layout>
      <c:barChart>
        <c:barDir val="bar"/>
        <c:grouping val="percentStacked"/>
        <c:varyColors val="0"/>
        <c:ser>
          <c:idx val="0"/>
          <c:order val="0"/>
          <c:tx>
            <c:strRef>
              <c:f>Hoja1!$B$1</c:f>
              <c:strCache>
                <c:ptCount val="1"/>
                <c:pt idx="0">
                  <c:v>Neutra</c:v>
                </c:pt>
              </c:strCache>
            </c:strRef>
          </c:tx>
          <c:spPr>
            <a:solidFill>
              <a:schemeClr val="bg1">
                <a:lumMod val="75000"/>
              </a:schemeClr>
            </a:solidFill>
            <a:ln>
              <a:noFill/>
            </a:ln>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Lbls>
            <c:spPr>
              <a:noFill/>
              <a:ln>
                <a:noFill/>
              </a:ln>
              <a:effectLst/>
            </c:spPr>
            <c:txPr>
              <a:bodyPr wrap="square" lIns="38100" tIns="19050" rIns="38100" bIns="19050" anchor="ctr">
                <a:spAutoFit/>
              </a:bodyPr>
              <a:lstStyle/>
              <a:p>
                <a:pPr>
                  <a:defRPr sz="1200" b="1">
                    <a:solidFill>
                      <a:schemeClr val="tx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Hoja1!$A$2:$A$16</c:f>
              <c:strCache>
                <c:ptCount val="15"/>
                <c:pt idx="0">
                  <c:v>Rcn TV</c:v>
                </c:pt>
                <c:pt idx="1">
                  <c:v>El Tiempo</c:v>
                </c:pt>
                <c:pt idx="2">
                  <c:v>Caracol Radio</c:v>
                </c:pt>
                <c:pt idx="3">
                  <c:v>RCN Radio</c:v>
                </c:pt>
                <c:pt idx="4">
                  <c:v>Blu Radio</c:v>
                </c:pt>
                <c:pt idx="5">
                  <c:v>elespectador.com</c:v>
                </c:pt>
                <c:pt idx="6">
                  <c:v>caracol.com.co</c:v>
                </c:pt>
                <c:pt idx="7">
                  <c:v>Caracol TV</c:v>
                </c:pt>
                <c:pt idx="8">
                  <c:v>pulzo.zom</c:v>
                </c:pt>
                <c:pt idx="9">
                  <c:v>hsbnoticias.com</c:v>
                </c:pt>
                <c:pt idx="10">
                  <c:v>El Nuevo Siglo</c:v>
                </c:pt>
                <c:pt idx="11">
                  <c:v>El Espectador</c:v>
                </c:pt>
                <c:pt idx="12">
                  <c:v>W Radio</c:v>
                </c:pt>
                <c:pt idx="13">
                  <c:v>larepublica.co</c:v>
                </c:pt>
                <c:pt idx="14">
                  <c:v>Publimetro.co</c:v>
                </c:pt>
              </c:strCache>
            </c:strRef>
          </c:cat>
          <c:val>
            <c:numRef>
              <c:f>Hoja1!$B$2:$B$16</c:f>
              <c:numCache>
                <c:formatCode>General</c:formatCode>
                <c:ptCount val="15"/>
                <c:pt idx="0">
                  <c:v>11</c:v>
                </c:pt>
                <c:pt idx="1">
                  <c:v>14</c:v>
                </c:pt>
                <c:pt idx="2">
                  <c:v>10</c:v>
                </c:pt>
                <c:pt idx="3">
                  <c:v>8</c:v>
                </c:pt>
                <c:pt idx="4">
                  <c:v>7</c:v>
                </c:pt>
                <c:pt idx="5">
                  <c:v>8</c:v>
                </c:pt>
                <c:pt idx="6">
                  <c:v>8</c:v>
                </c:pt>
                <c:pt idx="7">
                  <c:v>4</c:v>
                </c:pt>
                <c:pt idx="8">
                  <c:v>7</c:v>
                </c:pt>
                <c:pt idx="9">
                  <c:v>8</c:v>
                </c:pt>
                <c:pt idx="10">
                  <c:v>6</c:v>
                </c:pt>
                <c:pt idx="11">
                  <c:v>4</c:v>
                </c:pt>
                <c:pt idx="12">
                  <c:v>4</c:v>
                </c:pt>
                <c:pt idx="13">
                  <c:v>6</c:v>
                </c:pt>
                <c:pt idx="14">
                  <c:v>3</c:v>
                </c:pt>
              </c:numCache>
            </c:numRef>
          </c:val>
        </c:ser>
        <c:ser>
          <c:idx val="1"/>
          <c:order val="1"/>
          <c:tx>
            <c:strRef>
              <c:f>Hoja1!$C$1</c:f>
              <c:strCache>
                <c:ptCount val="1"/>
                <c:pt idx="0">
                  <c:v>Negativa</c:v>
                </c:pt>
              </c:strCache>
            </c:strRef>
          </c:tx>
          <c:spPr>
            <a:solidFill>
              <a:srgbClr val="C00000"/>
            </a:solidFill>
          </c:spPr>
          <c:invertIfNegative val="0"/>
          <c:dLbls>
            <c:spPr>
              <a:noFill/>
              <a:ln>
                <a:noFill/>
              </a:ln>
              <a:effectLst/>
            </c:spPr>
            <c:txPr>
              <a:bodyPr wrap="square" lIns="38100" tIns="19050" rIns="38100" bIns="19050" anchor="ctr">
                <a:spAutoFit/>
              </a:bodyPr>
              <a:lstStyle/>
              <a:p>
                <a:pPr>
                  <a:defRPr sz="1200" b="1">
                    <a:solidFill>
                      <a:schemeClr val="tx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Hoja1!$A$2:$A$16</c:f>
              <c:strCache>
                <c:ptCount val="15"/>
                <c:pt idx="0">
                  <c:v>Rcn TV</c:v>
                </c:pt>
                <c:pt idx="1">
                  <c:v>El Tiempo</c:v>
                </c:pt>
                <c:pt idx="2">
                  <c:v>Caracol Radio</c:v>
                </c:pt>
                <c:pt idx="3">
                  <c:v>RCN Radio</c:v>
                </c:pt>
                <c:pt idx="4">
                  <c:v>Blu Radio</c:v>
                </c:pt>
                <c:pt idx="5">
                  <c:v>elespectador.com</c:v>
                </c:pt>
                <c:pt idx="6">
                  <c:v>caracol.com.co</c:v>
                </c:pt>
                <c:pt idx="7">
                  <c:v>Caracol TV</c:v>
                </c:pt>
                <c:pt idx="8">
                  <c:v>pulzo.zom</c:v>
                </c:pt>
                <c:pt idx="9">
                  <c:v>hsbnoticias.com</c:v>
                </c:pt>
                <c:pt idx="10">
                  <c:v>El Nuevo Siglo</c:v>
                </c:pt>
                <c:pt idx="11">
                  <c:v>El Espectador</c:v>
                </c:pt>
                <c:pt idx="12">
                  <c:v>W Radio</c:v>
                </c:pt>
                <c:pt idx="13">
                  <c:v>larepublica.co</c:v>
                </c:pt>
                <c:pt idx="14">
                  <c:v>Publimetro.co</c:v>
                </c:pt>
              </c:strCache>
            </c:strRef>
          </c:cat>
          <c:val>
            <c:numRef>
              <c:f>Hoja1!$C$2:$C$16</c:f>
              <c:numCache>
                <c:formatCode>General</c:formatCode>
                <c:ptCount val="15"/>
                <c:pt idx="0">
                  <c:v>11</c:v>
                </c:pt>
                <c:pt idx="1">
                  <c:v>1</c:v>
                </c:pt>
                <c:pt idx="2">
                  <c:v>2</c:v>
                </c:pt>
                <c:pt idx="3">
                  <c:v>5</c:v>
                </c:pt>
                <c:pt idx="4">
                  <c:v>2</c:v>
                </c:pt>
                <c:pt idx="5">
                  <c:v>2</c:v>
                </c:pt>
                <c:pt idx="6">
                  <c:v>2</c:v>
                </c:pt>
                <c:pt idx="7">
                  <c:v>6</c:v>
                </c:pt>
                <c:pt idx="9">
                  <c:v>2</c:v>
                </c:pt>
                <c:pt idx="11">
                  <c:v>2</c:v>
                </c:pt>
                <c:pt idx="14">
                  <c:v>2</c:v>
                </c:pt>
              </c:numCache>
            </c:numRef>
          </c:val>
        </c:ser>
        <c:ser>
          <c:idx val="2"/>
          <c:order val="2"/>
          <c:tx>
            <c:strRef>
              <c:f>Hoja1!$D$1</c:f>
              <c:strCache>
                <c:ptCount val="1"/>
                <c:pt idx="0">
                  <c:v>Positiva</c:v>
                </c:pt>
              </c:strCache>
            </c:strRef>
          </c:tx>
          <c:spPr>
            <a:solidFill>
              <a:srgbClr val="00B050"/>
            </a:solidFill>
          </c:spPr>
          <c:invertIfNegative val="0"/>
          <c:dLbls>
            <c:spPr>
              <a:noFill/>
              <a:ln>
                <a:noFill/>
              </a:ln>
              <a:effectLst/>
            </c:spPr>
            <c:txPr>
              <a:bodyPr wrap="square" lIns="38100" tIns="19050" rIns="38100" bIns="19050" anchor="ctr">
                <a:spAutoFit/>
              </a:bodyPr>
              <a:lstStyle/>
              <a:p>
                <a:pPr>
                  <a:defRPr sz="1200" b="1">
                    <a:solidFill>
                      <a:schemeClr val="tx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Hoja1!$A$2:$A$16</c:f>
              <c:strCache>
                <c:ptCount val="15"/>
                <c:pt idx="0">
                  <c:v>Rcn TV</c:v>
                </c:pt>
                <c:pt idx="1">
                  <c:v>El Tiempo</c:v>
                </c:pt>
                <c:pt idx="2">
                  <c:v>Caracol Radio</c:v>
                </c:pt>
                <c:pt idx="3">
                  <c:v>RCN Radio</c:v>
                </c:pt>
                <c:pt idx="4">
                  <c:v>Blu Radio</c:v>
                </c:pt>
                <c:pt idx="5">
                  <c:v>elespectador.com</c:v>
                </c:pt>
                <c:pt idx="6">
                  <c:v>caracol.com.co</c:v>
                </c:pt>
                <c:pt idx="7">
                  <c:v>Caracol TV</c:v>
                </c:pt>
                <c:pt idx="8">
                  <c:v>pulzo.zom</c:v>
                </c:pt>
                <c:pt idx="9">
                  <c:v>hsbnoticias.com</c:v>
                </c:pt>
                <c:pt idx="10">
                  <c:v>El Nuevo Siglo</c:v>
                </c:pt>
                <c:pt idx="11">
                  <c:v>El Espectador</c:v>
                </c:pt>
                <c:pt idx="12">
                  <c:v>W Radio</c:v>
                </c:pt>
                <c:pt idx="13">
                  <c:v>larepublica.co</c:v>
                </c:pt>
                <c:pt idx="14">
                  <c:v>Publimetro.co</c:v>
                </c:pt>
              </c:strCache>
            </c:strRef>
          </c:cat>
          <c:val>
            <c:numRef>
              <c:f>Hoja1!$D$2:$D$16</c:f>
              <c:numCache>
                <c:formatCode>General</c:formatCode>
                <c:ptCount val="15"/>
                <c:pt idx="0">
                  <c:v>1</c:v>
                </c:pt>
                <c:pt idx="1">
                  <c:v>5</c:v>
                </c:pt>
                <c:pt idx="2">
                  <c:v>6</c:v>
                </c:pt>
                <c:pt idx="3">
                  <c:v>2</c:v>
                </c:pt>
                <c:pt idx="4">
                  <c:v>4</c:v>
                </c:pt>
                <c:pt idx="5">
                  <c:v>2</c:v>
                </c:pt>
                <c:pt idx="6">
                  <c:v>1</c:v>
                </c:pt>
                <c:pt idx="7">
                  <c:v>1</c:v>
                </c:pt>
                <c:pt idx="8">
                  <c:v>4</c:v>
                </c:pt>
                <c:pt idx="10">
                  <c:v>2</c:v>
                </c:pt>
                <c:pt idx="11">
                  <c:v>1</c:v>
                </c:pt>
                <c:pt idx="12">
                  <c:v>2</c:v>
                </c:pt>
                <c:pt idx="14">
                  <c:v>1</c:v>
                </c:pt>
              </c:numCache>
            </c:numRef>
          </c:val>
        </c:ser>
        <c:dLbls>
          <c:dLblPos val="ctr"/>
          <c:showLegendKey val="0"/>
          <c:showVal val="1"/>
          <c:showCatName val="0"/>
          <c:showSerName val="0"/>
          <c:showPercent val="0"/>
          <c:showBubbleSize val="0"/>
        </c:dLbls>
        <c:gapWidth val="50"/>
        <c:overlap val="100"/>
        <c:axId val="261465800"/>
        <c:axId val="261466976"/>
      </c:barChart>
      <c:catAx>
        <c:axId val="261465800"/>
        <c:scaling>
          <c:orientation val="maxMin"/>
        </c:scaling>
        <c:delete val="0"/>
        <c:axPos val="l"/>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lang="es-CO" sz="1200" b="0" i="0" u="none" strike="noStrike" kern="1200" baseline="0">
                <a:solidFill>
                  <a:schemeClr val="tx1"/>
                </a:solidFill>
                <a:latin typeface="+mn-lt"/>
                <a:ea typeface="+mn-ea"/>
                <a:cs typeface="+mn-cs"/>
              </a:defRPr>
            </a:pPr>
            <a:endParaRPr lang="es-CO"/>
          </a:p>
        </c:txPr>
        <c:crossAx val="261466976"/>
        <c:crosses val="autoZero"/>
        <c:auto val="1"/>
        <c:lblAlgn val="ctr"/>
        <c:lblOffset val="100"/>
        <c:noMultiLvlLbl val="0"/>
      </c:catAx>
      <c:valAx>
        <c:axId val="261466976"/>
        <c:scaling>
          <c:orientation val="minMax"/>
        </c:scaling>
        <c:delete val="1"/>
        <c:axPos val="t"/>
        <c:numFmt formatCode="0%" sourceLinked="1"/>
        <c:majorTickMark val="out"/>
        <c:minorTickMark val="none"/>
        <c:tickLblPos val="nextTo"/>
        <c:crossAx val="261465800"/>
        <c:crosses val="autoZero"/>
        <c:crossBetween val="between"/>
      </c:valAx>
      <c:spPr>
        <a:noFill/>
        <a:ln>
          <a:noFill/>
        </a:ln>
        <a:effectLst/>
      </c:spPr>
    </c:plotArea>
    <c:plotVisOnly val="1"/>
    <c:dispBlanksAs val="gap"/>
    <c:showDLblsOverMax val="0"/>
  </c:chart>
  <c:spPr>
    <a:noFill/>
    <a:ln w="9525" cap="flat" cmpd="thickThin" algn="ctr">
      <a:noFill/>
      <a:prstDash val="solid"/>
    </a:ln>
    <a:effectLst/>
  </c:spPr>
  <c:txPr>
    <a:bodyPr/>
    <a:lstStyle/>
    <a:p>
      <a:pPr>
        <a:defRPr sz="1800"/>
      </a:pPr>
      <a:endParaRPr lang="es-CO"/>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9457882518550808"/>
          <c:y val="3.6457769378612129E-2"/>
          <c:w val="0.60542117481449198"/>
          <c:h val="0.92995090492590771"/>
        </c:manualLayout>
      </c:layout>
      <c:barChart>
        <c:barDir val="bar"/>
        <c:grouping val="percentStacked"/>
        <c:varyColors val="0"/>
        <c:ser>
          <c:idx val="0"/>
          <c:order val="0"/>
          <c:tx>
            <c:strRef>
              <c:f>Hoja1!$B$1</c:f>
              <c:strCache>
                <c:ptCount val="1"/>
                <c:pt idx="0">
                  <c:v>Neutra</c:v>
                </c:pt>
              </c:strCache>
            </c:strRef>
          </c:tx>
          <c:spPr>
            <a:solidFill>
              <a:schemeClr val="bg1">
                <a:lumMod val="75000"/>
              </a:schemeClr>
            </a:solidFill>
            <a:ln>
              <a:noFill/>
            </a:ln>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Lbls>
            <c:spPr>
              <a:noFill/>
              <a:ln>
                <a:noFill/>
              </a:ln>
              <a:effectLst/>
            </c:spPr>
            <c:txPr>
              <a:bodyPr wrap="square" lIns="38100" tIns="19050" rIns="38100" bIns="19050" anchor="ctr">
                <a:spAutoFit/>
              </a:bodyPr>
              <a:lstStyle/>
              <a:p>
                <a:pPr>
                  <a:defRPr sz="1200" b="1">
                    <a:solidFill>
                      <a:schemeClr val="tx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Hoja1!$A$2:$A$16</c:f>
              <c:strCache>
                <c:ptCount val="15"/>
                <c:pt idx="0">
                  <c:v>Citytv</c:v>
                </c:pt>
                <c:pt idx="1">
                  <c:v>Canal Capital</c:v>
                </c:pt>
                <c:pt idx="2">
                  <c:v>Capital Radio 1250</c:v>
                </c:pt>
                <c:pt idx="3">
                  <c:v>Mi Zona cll 100-153 Autonorte-Boyacá</c:v>
                </c:pt>
                <c:pt idx="4">
                  <c:v>Mi Zona cll 60-100 Cerros-Autonorte</c:v>
                </c:pt>
                <c:pt idx="5">
                  <c:v>Emisora Mariana</c:v>
                </c:pt>
                <c:pt idx="6">
                  <c:v>Colmundo Radio</c:v>
                </c:pt>
                <c:pt idx="7">
                  <c:v>La Cariñosa</c:v>
                </c:pt>
                <c:pt idx="8">
                  <c:v>minuto30.com</c:v>
                </c:pt>
                <c:pt idx="9">
                  <c:v>Extra Bogotá</c:v>
                </c:pt>
                <c:pt idx="10">
                  <c:v>Adn Bogotá</c:v>
                </c:pt>
                <c:pt idx="11">
                  <c:v>radiosantafe.com</c:v>
                </c:pt>
                <c:pt idx="12">
                  <c:v>Melodía AM</c:v>
                </c:pt>
                <c:pt idx="13">
                  <c:v>La Voz Bogotá</c:v>
                </c:pt>
                <c:pt idx="14">
                  <c:v>conexioncapital.co</c:v>
                </c:pt>
              </c:strCache>
            </c:strRef>
          </c:cat>
          <c:val>
            <c:numRef>
              <c:f>Hoja1!$B$2:$B$16</c:f>
              <c:numCache>
                <c:formatCode>General</c:formatCode>
                <c:ptCount val="15"/>
                <c:pt idx="0">
                  <c:v>19</c:v>
                </c:pt>
                <c:pt idx="1">
                  <c:v>17</c:v>
                </c:pt>
                <c:pt idx="2">
                  <c:v>9</c:v>
                </c:pt>
                <c:pt idx="3">
                  <c:v>8</c:v>
                </c:pt>
                <c:pt idx="4">
                  <c:v>2</c:v>
                </c:pt>
                <c:pt idx="5">
                  <c:v>7</c:v>
                </c:pt>
                <c:pt idx="6">
                  <c:v>5</c:v>
                </c:pt>
                <c:pt idx="7">
                  <c:v>3</c:v>
                </c:pt>
                <c:pt idx="8">
                  <c:v>3</c:v>
                </c:pt>
                <c:pt idx="9">
                  <c:v>3</c:v>
                </c:pt>
                <c:pt idx="10">
                  <c:v>4</c:v>
                </c:pt>
                <c:pt idx="11">
                  <c:v>3</c:v>
                </c:pt>
                <c:pt idx="12">
                  <c:v>3</c:v>
                </c:pt>
                <c:pt idx="13">
                  <c:v>2</c:v>
                </c:pt>
                <c:pt idx="14">
                  <c:v>2</c:v>
                </c:pt>
              </c:numCache>
            </c:numRef>
          </c:val>
        </c:ser>
        <c:ser>
          <c:idx val="1"/>
          <c:order val="1"/>
          <c:tx>
            <c:strRef>
              <c:f>Hoja1!$C$1</c:f>
              <c:strCache>
                <c:ptCount val="1"/>
                <c:pt idx="0">
                  <c:v>Negativa</c:v>
                </c:pt>
              </c:strCache>
            </c:strRef>
          </c:tx>
          <c:spPr>
            <a:solidFill>
              <a:srgbClr val="C00000"/>
            </a:solidFill>
          </c:spPr>
          <c:invertIfNegative val="0"/>
          <c:dLbls>
            <c:spPr>
              <a:noFill/>
              <a:ln>
                <a:noFill/>
              </a:ln>
              <a:effectLst/>
            </c:spPr>
            <c:txPr>
              <a:bodyPr wrap="square" lIns="38100" tIns="19050" rIns="38100" bIns="19050" anchor="ctr">
                <a:spAutoFit/>
              </a:bodyPr>
              <a:lstStyle/>
              <a:p>
                <a:pPr>
                  <a:defRPr sz="1200" b="1">
                    <a:solidFill>
                      <a:schemeClr val="tx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Hoja1!$A$2:$A$16</c:f>
              <c:strCache>
                <c:ptCount val="15"/>
                <c:pt idx="0">
                  <c:v>Citytv</c:v>
                </c:pt>
                <c:pt idx="1">
                  <c:v>Canal Capital</c:v>
                </c:pt>
                <c:pt idx="2">
                  <c:v>Capital Radio 1250</c:v>
                </c:pt>
                <c:pt idx="3">
                  <c:v>Mi Zona cll 100-153 Autonorte-Boyacá</c:v>
                </c:pt>
                <c:pt idx="4">
                  <c:v>Mi Zona cll 60-100 Cerros-Autonorte</c:v>
                </c:pt>
                <c:pt idx="5">
                  <c:v>Emisora Mariana</c:v>
                </c:pt>
                <c:pt idx="6">
                  <c:v>Colmundo Radio</c:v>
                </c:pt>
                <c:pt idx="7">
                  <c:v>La Cariñosa</c:v>
                </c:pt>
                <c:pt idx="8">
                  <c:v>minuto30.com</c:v>
                </c:pt>
                <c:pt idx="9">
                  <c:v>Extra Bogotá</c:v>
                </c:pt>
                <c:pt idx="10">
                  <c:v>Adn Bogotá</c:v>
                </c:pt>
                <c:pt idx="11">
                  <c:v>radiosantafe.com</c:v>
                </c:pt>
                <c:pt idx="12">
                  <c:v>Melodía AM</c:v>
                </c:pt>
                <c:pt idx="13">
                  <c:v>La Voz Bogotá</c:v>
                </c:pt>
                <c:pt idx="14">
                  <c:v>conexioncapital.co</c:v>
                </c:pt>
              </c:strCache>
            </c:strRef>
          </c:cat>
          <c:val>
            <c:numRef>
              <c:f>Hoja1!$C$2:$C$16</c:f>
              <c:numCache>
                <c:formatCode>General</c:formatCode>
                <c:ptCount val="15"/>
                <c:pt idx="0">
                  <c:v>21</c:v>
                </c:pt>
                <c:pt idx="1">
                  <c:v>2</c:v>
                </c:pt>
                <c:pt idx="2">
                  <c:v>2</c:v>
                </c:pt>
                <c:pt idx="4">
                  <c:v>4</c:v>
                </c:pt>
                <c:pt idx="5">
                  <c:v>1</c:v>
                </c:pt>
                <c:pt idx="8">
                  <c:v>1</c:v>
                </c:pt>
                <c:pt idx="9">
                  <c:v>1</c:v>
                </c:pt>
                <c:pt idx="12">
                  <c:v>1</c:v>
                </c:pt>
                <c:pt idx="13">
                  <c:v>1</c:v>
                </c:pt>
              </c:numCache>
            </c:numRef>
          </c:val>
        </c:ser>
        <c:ser>
          <c:idx val="2"/>
          <c:order val="2"/>
          <c:tx>
            <c:strRef>
              <c:f>Hoja1!$D$1</c:f>
              <c:strCache>
                <c:ptCount val="1"/>
                <c:pt idx="0">
                  <c:v>Positiva</c:v>
                </c:pt>
              </c:strCache>
            </c:strRef>
          </c:tx>
          <c:spPr>
            <a:solidFill>
              <a:srgbClr val="00B050"/>
            </a:solidFill>
          </c:spPr>
          <c:invertIfNegative val="0"/>
          <c:dLbls>
            <c:spPr>
              <a:noFill/>
              <a:ln>
                <a:noFill/>
              </a:ln>
              <a:effectLst/>
            </c:spPr>
            <c:txPr>
              <a:bodyPr wrap="square" lIns="38100" tIns="19050" rIns="38100" bIns="19050" anchor="ctr">
                <a:spAutoFit/>
              </a:bodyPr>
              <a:lstStyle/>
              <a:p>
                <a:pPr>
                  <a:defRPr sz="1200" b="1">
                    <a:solidFill>
                      <a:schemeClr val="tx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Hoja1!$A$2:$A$16</c:f>
              <c:strCache>
                <c:ptCount val="15"/>
                <c:pt idx="0">
                  <c:v>Citytv</c:v>
                </c:pt>
                <c:pt idx="1">
                  <c:v>Canal Capital</c:v>
                </c:pt>
                <c:pt idx="2">
                  <c:v>Capital Radio 1250</c:v>
                </c:pt>
                <c:pt idx="3">
                  <c:v>Mi Zona cll 100-153 Autonorte-Boyacá</c:v>
                </c:pt>
                <c:pt idx="4">
                  <c:v>Mi Zona cll 60-100 Cerros-Autonorte</c:v>
                </c:pt>
                <c:pt idx="5">
                  <c:v>Emisora Mariana</c:v>
                </c:pt>
                <c:pt idx="6">
                  <c:v>Colmundo Radio</c:v>
                </c:pt>
                <c:pt idx="7">
                  <c:v>La Cariñosa</c:v>
                </c:pt>
                <c:pt idx="8">
                  <c:v>minuto30.com</c:v>
                </c:pt>
                <c:pt idx="9">
                  <c:v>Extra Bogotá</c:v>
                </c:pt>
                <c:pt idx="10">
                  <c:v>Adn Bogotá</c:v>
                </c:pt>
                <c:pt idx="11">
                  <c:v>radiosantafe.com</c:v>
                </c:pt>
                <c:pt idx="12">
                  <c:v>Melodía AM</c:v>
                </c:pt>
                <c:pt idx="13">
                  <c:v>La Voz Bogotá</c:v>
                </c:pt>
                <c:pt idx="14">
                  <c:v>conexioncapital.co</c:v>
                </c:pt>
              </c:strCache>
            </c:strRef>
          </c:cat>
          <c:val>
            <c:numRef>
              <c:f>Hoja1!$D$2:$D$16</c:f>
              <c:numCache>
                <c:formatCode>General</c:formatCode>
                <c:ptCount val="15"/>
                <c:pt idx="0">
                  <c:v>7</c:v>
                </c:pt>
                <c:pt idx="1">
                  <c:v>9</c:v>
                </c:pt>
                <c:pt idx="2">
                  <c:v>1</c:v>
                </c:pt>
                <c:pt idx="3">
                  <c:v>1</c:v>
                </c:pt>
                <c:pt idx="4">
                  <c:v>3</c:v>
                </c:pt>
                <c:pt idx="6">
                  <c:v>1</c:v>
                </c:pt>
                <c:pt idx="7">
                  <c:v>3</c:v>
                </c:pt>
                <c:pt idx="8">
                  <c:v>1</c:v>
                </c:pt>
                <c:pt idx="9">
                  <c:v>1</c:v>
                </c:pt>
                <c:pt idx="10">
                  <c:v>1</c:v>
                </c:pt>
                <c:pt idx="11">
                  <c:v>2</c:v>
                </c:pt>
                <c:pt idx="14">
                  <c:v>1</c:v>
                </c:pt>
              </c:numCache>
            </c:numRef>
          </c:val>
        </c:ser>
        <c:dLbls>
          <c:dLblPos val="ctr"/>
          <c:showLegendKey val="0"/>
          <c:showVal val="1"/>
          <c:showCatName val="0"/>
          <c:showSerName val="0"/>
          <c:showPercent val="0"/>
          <c:showBubbleSize val="0"/>
        </c:dLbls>
        <c:gapWidth val="50"/>
        <c:overlap val="100"/>
        <c:axId val="256696584"/>
        <c:axId val="256696976"/>
      </c:barChart>
      <c:catAx>
        <c:axId val="256696584"/>
        <c:scaling>
          <c:orientation val="maxMin"/>
        </c:scaling>
        <c:delete val="0"/>
        <c:axPos val="l"/>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lang="es-CO" sz="1200" b="0" i="0" u="none" strike="noStrike" kern="1200" baseline="0">
                <a:solidFill>
                  <a:schemeClr val="tx1"/>
                </a:solidFill>
                <a:latin typeface="+mn-lt"/>
                <a:ea typeface="+mn-ea"/>
                <a:cs typeface="+mn-cs"/>
              </a:defRPr>
            </a:pPr>
            <a:endParaRPr lang="es-CO"/>
          </a:p>
        </c:txPr>
        <c:crossAx val="256696976"/>
        <c:crosses val="autoZero"/>
        <c:auto val="1"/>
        <c:lblAlgn val="ctr"/>
        <c:lblOffset val="100"/>
        <c:noMultiLvlLbl val="0"/>
      </c:catAx>
      <c:valAx>
        <c:axId val="256696976"/>
        <c:scaling>
          <c:orientation val="minMax"/>
        </c:scaling>
        <c:delete val="1"/>
        <c:axPos val="t"/>
        <c:numFmt formatCode="0%" sourceLinked="1"/>
        <c:majorTickMark val="out"/>
        <c:minorTickMark val="none"/>
        <c:tickLblPos val="nextTo"/>
        <c:crossAx val="256696584"/>
        <c:crosses val="autoZero"/>
        <c:crossBetween val="between"/>
      </c:valAx>
      <c:spPr>
        <a:noFill/>
        <a:ln>
          <a:noFill/>
        </a:ln>
        <a:effectLst/>
      </c:spPr>
    </c:plotArea>
    <c:plotVisOnly val="1"/>
    <c:dispBlanksAs val="gap"/>
    <c:showDLblsOverMax val="0"/>
  </c:chart>
  <c:spPr>
    <a:noFill/>
    <a:ln w="9525" cap="flat" cmpd="thickThin" algn="ctr">
      <a:solidFill>
        <a:schemeClr val="bg1"/>
      </a:solidFill>
      <a:prstDash val="solid"/>
    </a:ln>
    <a:effectLst/>
  </c:spPr>
  <c:txPr>
    <a:bodyPr/>
    <a:lstStyle/>
    <a:p>
      <a:pPr>
        <a:defRPr sz="1800"/>
      </a:pPr>
      <a:endParaRPr lang="es-CO"/>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3654411567174206E-2"/>
          <c:y val="3.76849210478577E-2"/>
          <c:w val="0.95802849805631751"/>
          <c:h val="0.78836719274848344"/>
        </c:manualLayout>
      </c:layout>
      <c:lineChart>
        <c:grouping val="standard"/>
        <c:varyColors val="0"/>
        <c:ser>
          <c:idx val="0"/>
          <c:order val="0"/>
          <c:tx>
            <c:strRef>
              <c:f>Sheet1!$B$1</c:f>
              <c:strCache>
                <c:ptCount val="1"/>
                <c:pt idx="0">
                  <c:v>Impresos</c:v>
                </c:pt>
              </c:strCache>
            </c:strRef>
          </c:tx>
          <c:spPr>
            <a:ln w="19050">
              <a:solidFill>
                <a:schemeClr val="accent5"/>
              </a:solidFill>
              <a:prstDash val="solid"/>
            </a:ln>
          </c:spPr>
          <c:marker>
            <c:symbol val="square"/>
            <c:size val="5"/>
            <c:spPr>
              <a:solidFill>
                <a:schemeClr val="accent5"/>
              </a:solidFill>
              <a:ln>
                <a:noFill/>
                <a:prstDash val="solid"/>
              </a:ln>
            </c:spPr>
          </c:marker>
          <c:cat>
            <c:numRef>
              <c:f>Sheet1!$A$2:$A$32</c:f>
              <c:numCache>
                <c:formatCode>General</c:formatCode>
                <c:ptCount val="3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numCache>
            </c:numRef>
          </c:cat>
          <c:val>
            <c:numRef>
              <c:f>Sheet1!$B$2:$B$32</c:f>
              <c:numCache>
                <c:formatCode>General</c:formatCode>
                <c:ptCount val="31"/>
                <c:pt idx="0">
                  <c:v>3</c:v>
                </c:pt>
                <c:pt idx="1">
                  <c:v>4</c:v>
                </c:pt>
                <c:pt idx="2">
                  <c:v>2</c:v>
                </c:pt>
                <c:pt idx="3">
                  <c:v>8</c:v>
                </c:pt>
                <c:pt idx="4">
                  <c:v>5</c:v>
                </c:pt>
                <c:pt idx="5">
                  <c:v>3</c:v>
                </c:pt>
                <c:pt idx="6">
                  <c:v>4</c:v>
                </c:pt>
                <c:pt idx="8">
                  <c:v>4</c:v>
                </c:pt>
                <c:pt idx="9">
                  <c:v>3</c:v>
                </c:pt>
                <c:pt idx="11">
                  <c:v>2</c:v>
                </c:pt>
                <c:pt idx="12">
                  <c:v>3</c:v>
                </c:pt>
                <c:pt idx="13">
                  <c:v>8</c:v>
                </c:pt>
                <c:pt idx="14">
                  <c:v>2</c:v>
                </c:pt>
                <c:pt idx="15">
                  <c:v>5</c:v>
                </c:pt>
                <c:pt idx="17">
                  <c:v>2</c:v>
                </c:pt>
                <c:pt idx="18">
                  <c:v>9</c:v>
                </c:pt>
                <c:pt idx="19">
                  <c:v>2</c:v>
                </c:pt>
                <c:pt idx="20">
                  <c:v>1</c:v>
                </c:pt>
                <c:pt idx="21">
                  <c:v>2</c:v>
                </c:pt>
                <c:pt idx="22">
                  <c:v>3</c:v>
                </c:pt>
                <c:pt idx="23">
                  <c:v>3</c:v>
                </c:pt>
                <c:pt idx="25">
                  <c:v>6</c:v>
                </c:pt>
                <c:pt idx="27">
                  <c:v>2</c:v>
                </c:pt>
                <c:pt idx="30">
                  <c:v>2</c:v>
                </c:pt>
              </c:numCache>
            </c:numRef>
          </c:val>
          <c:smooth val="1"/>
        </c:ser>
        <c:ser>
          <c:idx val="1"/>
          <c:order val="1"/>
          <c:tx>
            <c:strRef>
              <c:f>Sheet1!$C$1</c:f>
              <c:strCache>
                <c:ptCount val="1"/>
                <c:pt idx="0">
                  <c:v>Televisión</c:v>
                </c:pt>
              </c:strCache>
            </c:strRef>
          </c:tx>
          <c:spPr>
            <a:ln w="19050">
              <a:solidFill>
                <a:schemeClr val="accent6"/>
              </a:solidFill>
              <a:prstDash val="solid"/>
            </a:ln>
          </c:spPr>
          <c:marker>
            <c:symbol val="square"/>
            <c:size val="5"/>
            <c:spPr>
              <a:solidFill>
                <a:schemeClr val="accent6"/>
              </a:solidFill>
              <a:ln>
                <a:solidFill>
                  <a:schemeClr val="accent6"/>
                </a:solidFill>
                <a:prstDash val="solid"/>
              </a:ln>
            </c:spPr>
          </c:marker>
          <c:cat>
            <c:numRef>
              <c:f>Sheet1!$A$2:$A$32</c:f>
              <c:numCache>
                <c:formatCode>General</c:formatCode>
                <c:ptCount val="3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numCache>
            </c:numRef>
          </c:cat>
          <c:val>
            <c:numRef>
              <c:f>Sheet1!$C$2:$C$32</c:f>
              <c:numCache>
                <c:formatCode>General</c:formatCode>
                <c:ptCount val="31"/>
                <c:pt idx="0">
                  <c:v>3</c:v>
                </c:pt>
                <c:pt idx="1">
                  <c:v>4</c:v>
                </c:pt>
                <c:pt idx="2">
                  <c:v>2</c:v>
                </c:pt>
                <c:pt idx="3">
                  <c:v>8</c:v>
                </c:pt>
                <c:pt idx="4">
                  <c:v>5</c:v>
                </c:pt>
                <c:pt idx="5">
                  <c:v>3</c:v>
                </c:pt>
                <c:pt idx="6">
                  <c:v>4</c:v>
                </c:pt>
                <c:pt idx="7">
                  <c:v>0</c:v>
                </c:pt>
                <c:pt idx="8">
                  <c:v>4</c:v>
                </c:pt>
                <c:pt idx="9">
                  <c:v>3</c:v>
                </c:pt>
                <c:pt idx="10">
                  <c:v>0</c:v>
                </c:pt>
                <c:pt idx="11">
                  <c:v>2</c:v>
                </c:pt>
                <c:pt idx="12">
                  <c:v>3</c:v>
                </c:pt>
                <c:pt idx="13">
                  <c:v>8</c:v>
                </c:pt>
                <c:pt idx="14">
                  <c:v>2</c:v>
                </c:pt>
                <c:pt idx="15">
                  <c:v>5</c:v>
                </c:pt>
                <c:pt idx="16">
                  <c:v>0</c:v>
                </c:pt>
                <c:pt idx="17">
                  <c:v>2</c:v>
                </c:pt>
                <c:pt idx="18">
                  <c:v>9</c:v>
                </c:pt>
                <c:pt idx="19">
                  <c:v>2</c:v>
                </c:pt>
                <c:pt idx="20">
                  <c:v>1</c:v>
                </c:pt>
                <c:pt idx="21">
                  <c:v>2</c:v>
                </c:pt>
                <c:pt idx="22">
                  <c:v>3</c:v>
                </c:pt>
                <c:pt idx="23">
                  <c:v>3</c:v>
                </c:pt>
                <c:pt idx="24">
                  <c:v>0</c:v>
                </c:pt>
                <c:pt idx="25">
                  <c:v>6</c:v>
                </c:pt>
                <c:pt idx="26">
                  <c:v>0</c:v>
                </c:pt>
                <c:pt idx="27">
                  <c:v>2</c:v>
                </c:pt>
                <c:pt idx="28">
                  <c:v>0</c:v>
                </c:pt>
                <c:pt idx="29">
                  <c:v>0</c:v>
                </c:pt>
                <c:pt idx="30">
                  <c:v>2</c:v>
                </c:pt>
              </c:numCache>
            </c:numRef>
          </c:val>
          <c:smooth val="1"/>
        </c:ser>
        <c:ser>
          <c:idx val="2"/>
          <c:order val="2"/>
          <c:tx>
            <c:strRef>
              <c:f>Sheet1!$D$1</c:f>
              <c:strCache>
                <c:ptCount val="1"/>
                <c:pt idx="0">
                  <c:v>Radio</c:v>
                </c:pt>
              </c:strCache>
            </c:strRef>
          </c:tx>
          <c:spPr>
            <a:ln w="19050">
              <a:solidFill>
                <a:schemeClr val="accent3"/>
              </a:solidFill>
              <a:prstDash val="solid"/>
            </a:ln>
          </c:spPr>
          <c:marker>
            <c:symbol val="square"/>
            <c:size val="5"/>
            <c:spPr>
              <a:solidFill>
                <a:schemeClr val="accent3"/>
              </a:solidFill>
              <a:ln>
                <a:noFill/>
                <a:prstDash val="solid"/>
              </a:ln>
            </c:spPr>
          </c:marker>
          <c:cat>
            <c:numRef>
              <c:f>Sheet1!$A$2:$A$32</c:f>
              <c:numCache>
                <c:formatCode>General</c:formatCode>
                <c:ptCount val="3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numCache>
            </c:numRef>
          </c:cat>
          <c:val>
            <c:numRef>
              <c:f>Sheet1!$D$2:$D$32</c:f>
              <c:numCache>
                <c:formatCode>General</c:formatCode>
                <c:ptCount val="31"/>
                <c:pt idx="0">
                  <c:v>15</c:v>
                </c:pt>
                <c:pt idx="1">
                  <c:v>0</c:v>
                </c:pt>
                <c:pt idx="2">
                  <c:v>0</c:v>
                </c:pt>
                <c:pt idx="3">
                  <c:v>14</c:v>
                </c:pt>
                <c:pt idx="4">
                  <c:v>10</c:v>
                </c:pt>
                <c:pt idx="5">
                  <c:v>6</c:v>
                </c:pt>
                <c:pt idx="6">
                  <c:v>0</c:v>
                </c:pt>
                <c:pt idx="7">
                  <c:v>0</c:v>
                </c:pt>
                <c:pt idx="8">
                  <c:v>0</c:v>
                </c:pt>
                <c:pt idx="9">
                  <c:v>2</c:v>
                </c:pt>
                <c:pt idx="10">
                  <c:v>6</c:v>
                </c:pt>
                <c:pt idx="11">
                  <c:v>3</c:v>
                </c:pt>
                <c:pt idx="12">
                  <c:v>2</c:v>
                </c:pt>
                <c:pt idx="13">
                  <c:v>2</c:v>
                </c:pt>
                <c:pt idx="14">
                  <c:v>16</c:v>
                </c:pt>
                <c:pt idx="15">
                  <c:v>2</c:v>
                </c:pt>
                <c:pt idx="16">
                  <c:v>1</c:v>
                </c:pt>
                <c:pt idx="17">
                  <c:v>4</c:v>
                </c:pt>
                <c:pt idx="18">
                  <c:v>1</c:v>
                </c:pt>
                <c:pt idx="19">
                  <c:v>1</c:v>
                </c:pt>
                <c:pt idx="20">
                  <c:v>5</c:v>
                </c:pt>
                <c:pt idx="21">
                  <c:v>2</c:v>
                </c:pt>
                <c:pt idx="22">
                  <c:v>0</c:v>
                </c:pt>
                <c:pt idx="23">
                  <c:v>2</c:v>
                </c:pt>
                <c:pt idx="24">
                  <c:v>0</c:v>
                </c:pt>
                <c:pt idx="25">
                  <c:v>1</c:v>
                </c:pt>
                <c:pt idx="26">
                  <c:v>1</c:v>
                </c:pt>
                <c:pt idx="27">
                  <c:v>1</c:v>
                </c:pt>
                <c:pt idx="28">
                  <c:v>2</c:v>
                </c:pt>
                <c:pt idx="29">
                  <c:v>0</c:v>
                </c:pt>
                <c:pt idx="30">
                  <c:v>0</c:v>
                </c:pt>
              </c:numCache>
            </c:numRef>
          </c:val>
          <c:smooth val="1"/>
        </c:ser>
        <c:ser>
          <c:idx val="3"/>
          <c:order val="3"/>
          <c:tx>
            <c:strRef>
              <c:f>Sheet1!$E$1</c:f>
              <c:strCache>
                <c:ptCount val="1"/>
                <c:pt idx="0">
                  <c:v>Internet</c:v>
                </c:pt>
              </c:strCache>
            </c:strRef>
          </c:tx>
          <c:spPr>
            <a:ln w="19050">
              <a:solidFill>
                <a:schemeClr val="accent4"/>
              </a:solidFill>
              <a:prstDash val="solid"/>
            </a:ln>
          </c:spPr>
          <c:marker>
            <c:symbol val="square"/>
            <c:size val="5"/>
            <c:spPr>
              <a:solidFill>
                <a:schemeClr val="accent4"/>
              </a:solidFill>
              <a:ln>
                <a:noFill/>
                <a:prstDash val="solid"/>
              </a:ln>
            </c:spPr>
          </c:marker>
          <c:cat>
            <c:numRef>
              <c:f>Sheet1!$A$2:$A$32</c:f>
              <c:numCache>
                <c:formatCode>General</c:formatCode>
                <c:ptCount val="3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numCache>
            </c:numRef>
          </c:cat>
          <c:val>
            <c:numRef>
              <c:f>Sheet1!$E$2:$E$32</c:f>
              <c:numCache>
                <c:formatCode>General</c:formatCode>
                <c:ptCount val="31"/>
                <c:pt idx="0">
                  <c:v>14</c:v>
                </c:pt>
                <c:pt idx="1">
                  <c:v>2</c:v>
                </c:pt>
                <c:pt idx="2">
                  <c:v>5</c:v>
                </c:pt>
                <c:pt idx="3">
                  <c:v>14</c:v>
                </c:pt>
                <c:pt idx="4">
                  <c:v>11</c:v>
                </c:pt>
                <c:pt idx="5">
                  <c:v>13</c:v>
                </c:pt>
                <c:pt idx="6">
                  <c:v>3</c:v>
                </c:pt>
                <c:pt idx="7">
                  <c:v>1</c:v>
                </c:pt>
                <c:pt idx="8">
                  <c:v>2</c:v>
                </c:pt>
                <c:pt idx="9">
                  <c:v>4</c:v>
                </c:pt>
                <c:pt idx="10">
                  <c:v>5</c:v>
                </c:pt>
                <c:pt idx="11">
                  <c:v>8</c:v>
                </c:pt>
                <c:pt idx="12">
                  <c:v>3</c:v>
                </c:pt>
                <c:pt idx="13">
                  <c:v>2</c:v>
                </c:pt>
                <c:pt idx="14">
                  <c:v>8</c:v>
                </c:pt>
                <c:pt idx="15">
                  <c:v>2</c:v>
                </c:pt>
                <c:pt idx="16">
                  <c:v>2</c:v>
                </c:pt>
                <c:pt idx="17">
                  <c:v>6</c:v>
                </c:pt>
                <c:pt idx="18">
                  <c:v>3</c:v>
                </c:pt>
                <c:pt idx="19">
                  <c:v>5</c:v>
                </c:pt>
                <c:pt idx="20">
                  <c:v>4</c:v>
                </c:pt>
                <c:pt idx="21">
                  <c:v>0</c:v>
                </c:pt>
                <c:pt idx="22">
                  <c:v>0</c:v>
                </c:pt>
                <c:pt idx="23">
                  <c:v>0</c:v>
                </c:pt>
                <c:pt idx="24">
                  <c:v>1</c:v>
                </c:pt>
                <c:pt idx="25">
                  <c:v>1</c:v>
                </c:pt>
                <c:pt idx="26">
                  <c:v>0</c:v>
                </c:pt>
                <c:pt idx="27">
                  <c:v>0</c:v>
                </c:pt>
                <c:pt idx="28">
                  <c:v>1</c:v>
                </c:pt>
                <c:pt idx="29">
                  <c:v>3</c:v>
                </c:pt>
                <c:pt idx="30">
                  <c:v>1</c:v>
                </c:pt>
              </c:numCache>
            </c:numRef>
          </c:val>
          <c:smooth val="1"/>
        </c:ser>
        <c:dLbls>
          <c:showLegendKey val="0"/>
          <c:showVal val="0"/>
          <c:showCatName val="0"/>
          <c:showSerName val="0"/>
          <c:showPercent val="0"/>
          <c:showBubbleSize val="0"/>
        </c:dLbls>
        <c:marker val="1"/>
        <c:smooth val="0"/>
        <c:axId val="262904176"/>
        <c:axId val="262904568"/>
      </c:lineChart>
      <c:catAx>
        <c:axId val="262904176"/>
        <c:scaling>
          <c:orientation val="minMax"/>
        </c:scaling>
        <c:delete val="0"/>
        <c:axPos val="b"/>
        <c:majorGridlines>
          <c:spPr>
            <a:ln w="10661">
              <a:solidFill>
                <a:srgbClr val="C0C0C0"/>
              </a:solidFill>
              <a:prstDash val="solid"/>
            </a:ln>
          </c:spPr>
        </c:majorGridlines>
        <c:numFmt formatCode="General" sourceLinked="1"/>
        <c:majorTickMark val="out"/>
        <c:minorTickMark val="none"/>
        <c:tickLblPos val="nextTo"/>
        <c:spPr>
          <a:ln w="2665">
            <a:solidFill>
              <a:schemeClr val="tx1"/>
            </a:solidFill>
            <a:prstDash val="solid"/>
          </a:ln>
        </c:spPr>
        <c:txPr>
          <a:bodyPr rot="0" vert="horz"/>
          <a:lstStyle/>
          <a:p>
            <a:pPr>
              <a:defRPr sz="1200" b="0" i="0" u="none" strike="noStrike" baseline="0">
                <a:solidFill>
                  <a:srgbClr val="333333"/>
                </a:solidFill>
                <a:latin typeface="Calibri"/>
                <a:ea typeface="Calibri"/>
                <a:cs typeface="Calibri"/>
              </a:defRPr>
            </a:pPr>
            <a:endParaRPr lang="es-CO"/>
          </a:p>
        </c:txPr>
        <c:crossAx val="262904568"/>
        <c:crosses val="autoZero"/>
        <c:auto val="1"/>
        <c:lblAlgn val="ctr"/>
        <c:lblOffset val="100"/>
        <c:tickLblSkip val="1"/>
        <c:tickMarkSkip val="1"/>
        <c:noMultiLvlLbl val="0"/>
      </c:catAx>
      <c:valAx>
        <c:axId val="262904568"/>
        <c:scaling>
          <c:orientation val="minMax"/>
        </c:scaling>
        <c:delete val="0"/>
        <c:axPos val="l"/>
        <c:majorGridlines>
          <c:spPr>
            <a:ln w="10661">
              <a:solidFill>
                <a:srgbClr val="C0C0C0"/>
              </a:solidFill>
              <a:prstDash val="solid"/>
            </a:ln>
          </c:spPr>
        </c:majorGridlines>
        <c:numFmt formatCode="General" sourceLinked="1"/>
        <c:majorTickMark val="out"/>
        <c:minorTickMark val="none"/>
        <c:tickLblPos val="nextTo"/>
        <c:spPr>
          <a:ln w="2665">
            <a:solidFill>
              <a:schemeClr val="tx1"/>
            </a:solidFill>
            <a:prstDash val="solid"/>
          </a:ln>
        </c:spPr>
        <c:txPr>
          <a:bodyPr rot="0" vert="horz"/>
          <a:lstStyle/>
          <a:p>
            <a:pPr>
              <a:defRPr sz="1050" b="0" i="0" u="none" strike="noStrike" baseline="0">
                <a:solidFill>
                  <a:srgbClr val="333333"/>
                </a:solidFill>
                <a:latin typeface="Calibri"/>
                <a:ea typeface="Calibri"/>
                <a:cs typeface="Calibri"/>
              </a:defRPr>
            </a:pPr>
            <a:endParaRPr lang="es-CO"/>
          </a:p>
        </c:txPr>
        <c:crossAx val="262904176"/>
        <c:crosses val="autoZero"/>
        <c:crossBetween val="between"/>
      </c:valAx>
      <c:spPr>
        <a:noFill/>
        <a:ln w="25290">
          <a:noFill/>
        </a:ln>
      </c:spPr>
    </c:plotArea>
    <c:legend>
      <c:legendPos val="r"/>
      <c:layout>
        <c:manualLayout>
          <c:xMode val="edge"/>
          <c:yMode val="edge"/>
          <c:x val="2.5292248851053323E-4"/>
          <c:y val="0.95634314441252566"/>
          <c:w val="0.99848348606565962"/>
          <c:h val="3.3027731218270441E-2"/>
        </c:manualLayout>
      </c:layout>
      <c:overlay val="0"/>
      <c:spPr>
        <a:noFill/>
        <a:ln w="21322">
          <a:noFill/>
        </a:ln>
      </c:spPr>
      <c:txPr>
        <a:bodyPr/>
        <a:lstStyle/>
        <a:p>
          <a:pPr>
            <a:defRPr sz="1050" b="0" i="0" u="none" strike="noStrike" baseline="0">
              <a:solidFill>
                <a:srgbClr val="000000"/>
              </a:solidFill>
              <a:latin typeface="Calibri"/>
              <a:ea typeface="Calibri"/>
              <a:cs typeface="Calibri"/>
            </a:defRPr>
          </a:pPr>
          <a:endParaRPr lang="es-CO"/>
        </a:p>
      </c:txPr>
    </c:legend>
    <c:plotVisOnly val="1"/>
    <c:dispBlanksAs val="gap"/>
    <c:showDLblsOverMax val="0"/>
  </c:chart>
  <c:spPr>
    <a:noFill/>
    <a:ln>
      <a:noFill/>
    </a:ln>
  </c:spPr>
  <c:txPr>
    <a:bodyPr/>
    <a:lstStyle/>
    <a:p>
      <a:pPr>
        <a:defRPr sz="1008" b="0" i="0" u="none" strike="noStrike" baseline="0">
          <a:solidFill>
            <a:schemeClr val="tx1"/>
          </a:solidFill>
          <a:latin typeface="Arial"/>
          <a:ea typeface="Arial"/>
          <a:cs typeface="Arial"/>
        </a:defRPr>
      </a:pPr>
      <a:endParaRPr lang="es-CO"/>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3324606593780387"/>
          <c:y val="2.2692684070110936E-2"/>
          <c:w val="0.58014858157480431"/>
          <c:h val="0.96091834545020116"/>
        </c:manualLayout>
      </c:layout>
      <c:barChart>
        <c:barDir val="bar"/>
        <c:grouping val="clustered"/>
        <c:varyColors val="0"/>
        <c:ser>
          <c:idx val="0"/>
          <c:order val="0"/>
          <c:tx>
            <c:strRef>
              <c:f>Hoja1!$B$1</c:f>
              <c:strCache>
                <c:ptCount val="1"/>
                <c:pt idx="0">
                  <c:v>Nro Noticia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shade val="95000"/>
                          <a:satMod val="105000"/>
                        </a:schemeClr>
                      </a:solidFill>
                      <a:prstDash val="solid"/>
                      <a:round/>
                    </a:ln>
                    <a:effectLst/>
                  </c:spPr>
                </c15:leaderLines>
              </c:ext>
            </c:extLst>
          </c:dLbls>
          <c:cat>
            <c:strRef>
              <c:f>Hoja1!$A$2:$A$10</c:f>
              <c:strCache>
                <c:ptCount val="9"/>
                <c:pt idx="0">
                  <c:v>Citytv</c:v>
                </c:pt>
                <c:pt idx="1">
                  <c:v>Canal Capital</c:v>
                </c:pt>
                <c:pt idx="2">
                  <c:v>Rcn TV</c:v>
                </c:pt>
                <c:pt idx="3">
                  <c:v>Caracol TV</c:v>
                </c:pt>
                <c:pt idx="4">
                  <c:v>Canal Uno</c:v>
                </c:pt>
                <c:pt idx="5">
                  <c:v>ET (El Tiempo)</c:v>
                </c:pt>
                <c:pt idx="6">
                  <c:v>DIA TV</c:v>
                </c:pt>
                <c:pt idx="7">
                  <c:v>Cablenoticias</c:v>
                </c:pt>
                <c:pt idx="8">
                  <c:v>Teleamiga</c:v>
                </c:pt>
              </c:strCache>
            </c:strRef>
          </c:cat>
          <c:val>
            <c:numRef>
              <c:f>Hoja1!$B$2:$B$10</c:f>
              <c:numCache>
                <c:formatCode>General</c:formatCode>
                <c:ptCount val="9"/>
                <c:pt idx="0">
                  <c:v>47</c:v>
                </c:pt>
                <c:pt idx="1">
                  <c:v>28</c:v>
                </c:pt>
                <c:pt idx="2">
                  <c:v>23</c:v>
                </c:pt>
                <c:pt idx="3">
                  <c:v>11</c:v>
                </c:pt>
                <c:pt idx="4">
                  <c:v>4</c:v>
                </c:pt>
                <c:pt idx="5">
                  <c:v>3</c:v>
                </c:pt>
                <c:pt idx="6">
                  <c:v>2</c:v>
                </c:pt>
                <c:pt idx="7">
                  <c:v>2</c:v>
                </c:pt>
                <c:pt idx="8">
                  <c:v>1</c:v>
                </c:pt>
              </c:numCache>
            </c:numRef>
          </c:val>
        </c:ser>
        <c:dLbls>
          <c:dLblPos val="outEnd"/>
          <c:showLegendKey val="0"/>
          <c:showVal val="1"/>
          <c:showCatName val="0"/>
          <c:showSerName val="0"/>
          <c:showPercent val="0"/>
          <c:showBubbleSize val="0"/>
        </c:dLbls>
        <c:gapWidth val="100"/>
        <c:axId val="262906920"/>
        <c:axId val="262907312"/>
      </c:barChart>
      <c:catAx>
        <c:axId val="26290692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s-CO"/>
          </a:p>
        </c:txPr>
        <c:crossAx val="262907312"/>
        <c:crosses val="autoZero"/>
        <c:auto val="1"/>
        <c:lblAlgn val="ctr"/>
        <c:lblOffset val="100"/>
        <c:noMultiLvlLbl val="0"/>
      </c:catAx>
      <c:valAx>
        <c:axId val="262907312"/>
        <c:scaling>
          <c:orientation val="minMax"/>
        </c:scaling>
        <c:delete val="1"/>
        <c:axPos val="t"/>
        <c:numFmt formatCode="_(* #,##0_);_(* \(#,##0\);_(* &quot;-&quot;??_);_(@_)" sourceLinked="1"/>
        <c:majorTickMark val="none"/>
        <c:minorTickMark val="none"/>
        <c:tickLblPos val="none"/>
        <c:crossAx val="262906920"/>
        <c:crosses val="autoZero"/>
        <c:crossBetween val="between"/>
      </c:valAx>
      <c:spPr>
        <a:noFill/>
        <a:ln>
          <a:noFill/>
        </a:ln>
        <a:effectLst/>
      </c:spPr>
    </c:plotArea>
    <c:plotVisOnly val="1"/>
    <c:dispBlanksAs val="gap"/>
    <c:showDLblsOverMax val="0"/>
  </c:chart>
  <c:spPr>
    <a:noFill/>
    <a:ln w="9525" cap="flat" cmpd="sng" algn="ctr">
      <a:noFill/>
      <a:prstDash val="solid"/>
    </a:ln>
    <a:effectLst/>
  </c:spPr>
  <c:txPr>
    <a:bodyPr/>
    <a:lstStyle/>
    <a:p>
      <a:pPr>
        <a:defRPr/>
      </a:pPr>
      <a:endParaRPr lang="es-CO"/>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3324606593780387"/>
          <c:y val="2.2692684070110936E-2"/>
          <c:w val="0.58014858157480431"/>
          <c:h val="0.96091834545020116"/>
        </c:manualLayout>
      </c:layout>
      <c:barChart>
        <c:barDir val="bar"/>
        <c:grouping val="clustered"/>
        <c:varyColors val="0"/>
        <c:ser>
          <c:idx val="0"/>
          <c:order val="0"/>
          <c:tx>
            <c:strRef>
              <c:f>Hoja1!$B$1</c:f>
              <c:strCache>
                <c:ptCount val="1"/>
                <c:pt idx="0">
                  <c:v>Nro Noticia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shade val="95000"/>
                          <a:satMod val="105000"/>
                        </a:schemeClr>
                      </a:solidFill>
                      <a:prstDash val="solid"/>
                      <a:round/>
                    </a:ln>
                    <a:effectLst/>
                  </c:spPr>
                </c15:leaderLines>
              </c:ext>
            </c:extLst>
          </c:dLbls>
          <c:cat>
            <c:strRef>
              <c:f>Hoja1!$A$2:$A$16</c:f>
              <c:strCache>
                <c:ptCount val="15"/>
                <c:pt idx="0">
                  <c:v>Caracol Radio</c:v>
                </c:pt>
                <c:pt idx="1">
                  <c:v>RCN Radio</c:v>
                </c:pt>
                <c:pt idx="2">
                  <c:v>Blu Radio</c:v>
                </c:pt>
                <c:pt idx="3">
                  <c:v>Capital Radio 1250</c:v>
                </c:pt>
                <c:pt idx="4">
                  <c:v>Emisora Mariana</c:v>
                </c:pt>
                <c:pt idx="5">
                  <c:v>W Radio</c:v>
                </c:pt>
                <c:pt idx="6">
                  <c:v>Colmundo Radio</c:v>
                </c:pt>
                <c:pt idx="7">
                  <c:v>La Cariñosa</c:v>
                </c:pt>
                <c:pt idx="8">
                  <c:v>Melodía AM</c:v>
                </c:pt>
                <c:pt idx="9">
                  <c:v>La Voz Bogotá</c:v>
                </c:pt>
                <c:pt idx="10">
                  <c:v>Radio Red</c:v>
                </c:pt>
                <c:pt idx="11">
                  <c:v>La FM</c:v>
                </c:pt>
                <c:pt idx="12">
                  <c:v>Javeriana Estéreo</c:v>
                </c:pt>
                <c:pt idx="13">
                  <c:v>Emisora del Ejército de Colombia</c:v>
                </c:pt>
                <c:pt idx="14">
                  <c:v>Radio Nacional de Colombia</c:v>
                </c:pt>
              </c:strCache>
            </c:strRef>
          </c:cat>
          <c:val>
            <c:numRef>
              <c:f>Hoja1!$B$2:$B$16</c:f>
              <c:numCache>
                <c:formatCode>General</c:formatCode>
                <c:ptCount val="15"/>
                <c:pt idx="0">
                  <c:v>18</c:v>
                </c:pt>
                <c:pt idx="1">
                  <c:v>14</c:v>
                </c:pt>
                <c:pt idx="2">
                  <c:v>13</c:v>
                </c:pt>
                <c:pt idx="3">
                  <c:v>12</c:v>
                </c:pt>
                <c:pt idx="4">
                  <c:v>8</c:v>
                </c:pt>
                <c:pt idx="5">
                  <c:v>6</c:v>
                </c:pt>
                <c:pt idx="6">
                  <c:v>6</c:v>
                </c:pt>
                <c:pt idx="7">
                  <c:v>6</c:v>
                </c:pt>
                <c:pt idx="8">
                  <c:v>4</c:v>
                </c:pt>
                <c:pt idx="9">
                  <c:v>3</c:v>
                </c:pt>
                <c:pt idx="10">
                  <c:v>3</c:v>
                </c:pt>
                <c:pt idx="11">
                  <c:v>3</c:v>
                </c:pt>
                <c:pt idx="12">
                  <c:v>1</c:v>
                </c:pt>
                <c:pt idx="13">
                  <c:v>1</c:v>
                </c:pt>
                <c:pt idx="14">
                  <c:v>1</c:v>
                </c:pt>
              </c:numCache>
            </c:numRef>
          </c:val>
        </c:ser>
        <c:dLbls>
          <c:dLblPos val="outEnd"/>
          <c:showLegendKey val="0"/>
          <c:showVal val="1"/>
          <c:showCatName val="0"/>
          <c:showSerName val="0"/>
          <c:showPercent val="0"/>
          <c:showBubbleSize val="0"/>
        </c:dLbls>
        <c:gapWidth val="100"/>
        <c:axId val="262909272"/>
        <c:axId val="262909664"/>
      </c:barChart>
      <c:catAx>
        <c:axId val="2629092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s-CO"/>
          </a:p>
        </c:txPr>
        <c:crossAx val="262909664"/>
        <c:crosses val="autoZero"/>
        <c:auto val="1"/>
        <c:lblAlgn val="ctr"/>
        <c:lblOffset val="100"/>
        <c:noMultiLvlLbl val="0"/>
      </c:catAx>
      <c:valAx>
        <c:axId val="262909664"/>
        <c:scaling>
          <c:orientation val="minMax"/>
        </c:scaling>
        <c:delete val="1"/>
        <c:axPos val="t"/>
        <c:numFmt formatCode="General" sourceLinked="1"/>
        <c:majorTickMark val="none"/>
        <c:minorTickMark val="none"/>
        <c:tickLblPos val="none"/>
        <c:crossAx val="262909272"/>
        <c:crosses val="autoZero"/>
        <c:crossBetween val="between"/>
      </c:valAx>
      <c:spPr>
        <a:noFill/>
        <a:ln>
          <a:noFill/>
        </a:ln>
        <a:effectLst/>
      </c:spPr>
    </c:plotArea>
    <c:plotVisOnly val="1"/>
    <c:dispBlanksAs val="gap"/>
    <c:showDLblsOverMax val="0"/>
  </c:chart>
  <c:spPr>
    <a:noFill/>
    <a:ln w="9525" cap="flat" cmpd="sng" algn="ctr">
      <a:noFill/>
      <a:prstDash val="solid"/>
    </a:ln>
    <a:effectLst/>
  </c:spPr>
  <c:txPr>
    <a:bodyPr/>
    <a:lstStyle/>
    <a:p>
      <a:pPr>
        <a:defRPr/>
      </a:pPr>
      <a:endParaRPr lang="es-CO"/>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3324606593780387"/>
          <c:y val="2.2692684070110936E-2"/>
          <c:w val="0.58014858157480431"/>
          <c:h val="0.96091834545020116"/>
        </c:manualLayout>
      </c:layout>
      <c:barChart>
        <c:barDir val="bar"/>
        <c:grouping val="clustered"/>
        <c:varyColors val="0"/>
        <c:ser>
          <c:idx val="0"/>
          <c:order val="0"/>
          <c:tx>
            <c:strRef>
              <c:f>Hoja1!$B$1</c:f>
              <c:strCache>
                <c:ptCount val="1"/>
                <c:pt idx="0">
                  <c:v>Nro Noticia</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shade val="95000"/>
                          <a:satMod val="105000"/>
                        </a:schemeClr>
                      </a:solidFill>
                      <a:prstDash val="solid"/>
                      <a:round/>
                    </a:ln>
                    <a:effectLst/>
                  </c:spPr>
                </c15:leaderLines>
              </c:ext>
            </c:extLst>
          </c:dLbls>
          <c:cat>
            <c:strRef>
              <c:f>Hoja1!$A$2:$A$16</c:f>
              <c:strCache>
                <c:ptCount val="15"/>
                <c:pt idx="0">
                  <c:v>El Tiempo</c:v>
                </c:pt>
                <c:pt idx="1">
                  <c:v>Mi Zona cll 100-153 Autonorte-Boyacá</c:v>
                </c:pt>
                <c:pt idx="2">
                  <c:v>Mi Zona cll 60-100 Cerros-Autonorte</c:v>
                </c:pt>
                <c:pt idx="3">
                  <c:v>El Nuevo Siglo</c:v>
                </c:pt>
                <c:pt idx="4">
                  <c:v>El Espectador</c:v>
                </c:pt>
                <c:pt idx="5">
                  <c:v>Adn Bogotá</c:v>
                </c:pt>
                <c:pt idx="6">
                  <c:v>Extra Bogotá</c:v>
                </c:pt>
                <c:pt idx="7">
                  <c:v>Semana</c:v>
                </c:pt>
                <c:pt idx="8">
                  <c:v>La Libertad</c:v>
                </c:pt>
                <c:pt idx="9">
                  <c:v>Mi Zona cll 100-141 Cerros-Autonorte</c:v>
                </c:pt>
                <c:pt idx="10">
                  <c:v>Portafolio</c:v>
                </c:pt>
                <c:pt idx="11">
                  <c:v>Publimetro</c:v>
                </c:pt>
                <c:pt idx="12">
                  <c:v>Mi Zona cll 134-163 Cerros-Autonorte</c:v>
                </c:pt>
                <c:pt idx="13">
                  <c:v>La República</c:v>
                </c:pt>
                <c:pt idx="14">
                  <c:v>La Verdad</c:v>
                </c:pt>
              </c:strCache>
            </c:strRef>
          </c:cat>
          <c:val>
            <c:numRef>
              <c:f>Hoja1!$B$2:$B$16</c:f>
              <c:numCache>
                <c:formatCode>General</c:formatCode>
                <c:ptCount val="15"/>
                <c:pt idx="0">
                  <c:v>20</c:v>
                </c:pt>
                <c:pt idx="1">
                  <c:v>9</c:v>
                </c:pt>
                <c:pt idx="2">
                  <c:v>9</c:v>
                </c:pt>
                <c:pt idx="3">
                  <c:v>8</c:v>
                </c:pt>
                <c:pt idx="4">
                  <c:v>7</c:v>
                </c:pt>
                <c:pt idx="5">
                  <c:v>5</c:v>
                </c:pt>
                <c:pt idx="6">
                  <c:v>5</c:v>
                </c:pt>
                <c:pt idx="7">
                  <c:v>5</c:v>
                </c:pt>
                <c:pt idx="8">
                  <c:v>3</c:v>
                </c:pt>
                <c:pt idx="9">
                  <c:v>3</c:v>
                </c:pt>
                <c:pt idx="10">
                  <c:v>3</c:v>
                </c:pt>
                <c:pt idx="11">
                  <c:v>3</c:v>
                </c:pt>
                <c:pt idx="12">
                  <c:v>3</c:v>
                </c:pt>
                <c:pt idx="13">
                  <c:v>3</c:v>
                </c:pt>
                <c:pt idx="14">
                  <c:v>2</c:v>
                </c:pt>
              </c:numCache>
            </c:numRef>
          </c:val>
        </c:ser>
        <c:dLbls>
          <c:dLblPos val="outEnd"/>
          <c:showLegendKey val="0"/>
          <c:showVal val="1"/>
          <c:showCatName val="0"/>
          <c:showSerName val="0"/>
          <c:showPercent val="0"/>
          <c:showBubbleSize val="0"/>
        </c:dLbls>
        <c:gapWidth val="100"/>
        <c:axId val="262911624"/>
        <c:axId val="262912016"/>
      </c:barChart>
      <c:catAx>
        <c:axId val="2629116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s-CO"/>
          </a:p>
        </c:txPr>
        <c:crossAx val="262912016"/>
        <c:crosses val="autoZero"/>
        <c:auto val="1"/>
        <c:lblAlgn val="ctr"/>
        <c:lblOffset val="100"/>
        <c:noMultiLvlLbl val="0"/>
      </c:catAx>
      <c:valAx>
        <c:axId val="262912016"/>
        <c:scaling>
          <c:orientation val="minMax"/>
        </c:scaling>
        <c:delete val="1"/>
        <c:axPos val="t"/>
        <c:numFmt formatCode="_(* #,##0_);_(* \(#,##0\);_(* &quot;-&quot;??_);_(@_)" sourceLinked="1"/>
        <c:majorTickMark val="none"/>
        <c:minorTickMark val="none"/>
        <c:tickLblPos val="none"/>
        <c:crossAx val="262911624"/>
        <c:crosses val="autoZero"/>
        <c:crossBetween val="between"/>
      </c:valAx>
      <c:spPr>
        <a:noFill/>
        <a:ln>
          <a:noFill/>
        </a:ln>
        <a:effectLst/>
      </c:spPr>
    </c:plotArea>
    <c:plotVisOnly val="1"/>
    <c:dispBlanksAs val="gap"/>
    <c:showDLblsOverMax val="0"/>
  </c:chart>
  <c:spPr>
    <a:noFill/>
    <a:ln w="9525" cap="flat" cmpd="sng" algn="ctr">
      <a:noFill/>
      <a:prstDash val="solid"/>
    </a:ln>
    <a:effectLst/>
  </c:spPr>
  <c:txPr>
    <a:bodyPr/>
    <a:lstStyle/>
    <a:p>
      <a:pPr>
        <a:defRPr/>
      </a:pPr>
      <a:endParaRPr lang="es-CO"/>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3324606593780387"/>
          <c:y val="2.2692684070110936E-2"/>
          <c:w val="0.58014858157480431"/>
          <c:h val="0.96091834545020116"/>
        </c:manualLayout>
      </c:layout>
      <c:barChart>
        <c:barDir val="bar"/>
        <c:grouping val="clustered"/>
        <c:varyColors val="0"/>
        <c:ser>
          <c:idx val="0"/>
          <c:order val="0"/>
          <c:tx>
            <c:strRef>
              <c:f>Hoja1!$B$1</c:f>
              <c:strCache>
                <c:ptCount val="1"/>
                <c:pt idx="0">
                  <c:v>Nro Noticia</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shade val="95000"/>
                          <a:satMod val="105000"/>
                        </a:schemeClr>
                      </a:solidFill>
                      <a:prstDash val="solid"/>
                      <a:round/>
                    </a:ln>
                    <a:effectLst/>
                  </c:spPr>
                </c15:leaderLines>
              </c:ext>
            </c:extLst>
          </c:dLbls>
          <c:cat>
            <c:strRef>
              <c:f>Hoja1!$A$2:$A$21</c:f>
              <c:strCache>
                <c:ptCount val="20"/>
                <c:pt idx="0">
                  <c:v>elespectador.com</c:v>
                </c:pt>
                <c:pt idx="1">
                  <c:v>pulzo.zom</c:v>
                </c:pt>
                <c:pt idx="2">
                  <c:v>caracol.com.co</c:v>
                </c:pt>
                <c:pt idx="3">
                  <c:v>hsbnoticias.com</c:v>
                </c:pt>
                <c:pt idx="4">
                  <c:v>Publimetro.co</c:v>
                </c:pt>
                <c:pt idx="5">
                  <c:v>larepublica.co</c:v>
                </c:pt>
                <c:pt idx="6">
                  <c:v>radiosantafe.com</c:v>
                </c:pt>
                <c:pt idx="7">
                  <c:v>minuto30.com</c:v>
                </c:pt>
                <c:pt idx="8">
                  <c:v>rcnradio.com</c:v>
                </c:pt>
                <c:pt idx="9">
                  <c:v>kienyke.com</c:v>
                </c:pt>
                <c:pt idx="10">
                  <c:v>lafm.com.co</c:v>
                </c:pt>
                <c:pt idx="11">
                  <c:v>canal1.com.co</c:v>
                </c:pt>
                <c:pt idx="12">
                  <c:v>noticias.caracoltv.com</c:v>
                </c:pt>
                <c:pt idx="13">
                  <c:v>eltiempo.com</c:v>
                </c:pt>
                <c:pt idx="14">
                  <c:v>conexioncapital.co</c:v>
                </c:pt>
                <c:pt idx="15">
                  <c:v>http://www.univision.com</c:v>
                </c:pt>
                <c:pt idx="16">
                  <c:v>elnuevosiglo.com.co</c:v>
                </c:pt>
                <c:pt idx="17">
                  <c:v>pulzo.com</c:v>
                </c:pt>
                <c:pt idx="18">
                  <c:v>civico.com</c:v>
                </c:pt>
                <c:pt idx="19">
                  <c:v>http://www.lasillavacia.com</c:v>
                </c:pt>
              </c:strCache>
            </c:strRef>
          </c:cat>
          <c:val>
            <c:numRef>
              <c:f>Hoja1!$B$2:$B$21</c:f>
              <c:numCache>
                <c:formatCode>General</c:formatCode>
                <c:ptCount val="20"/>
                <c:pt idx="0">
                  <c:v>12</c:v>
                </c:pt>
                <c:pt idx="1">
                  <c:v>11</c:v>
                </c:pt>
                <c:pt idx="2">
                  <c:v>11</c:v>
                </c:pt>
                <c:pt idx="3">
                  <c:v>10</c:v>
                </c:pt>
                <c:pt idx="4">
                  <c:v>6</c:v>
                </c:pt>
                <c:pt idx="5">
                  <c:v>6</c:v>
                </c:pt>
                <c:pt idx="6">
                  <c:v>5</c:v>
                </c:pt>
                <c:pt idx="7">
                  <c:v>5</c:v>
                </c:pt>
                <c:pt idx="8">
                  <c:v>4</c:v>
                </c:pt>
                <c:pt idx="9">
                  <c:v>4</c:v>
                </c:pt>
                <c:pt idx="10">
                  <c:v>4</c:v>
                </c:pt>
                <c:pt idx="11">
                  <c:v>3</c:v>
                </c:pt>
                <c:pt idx="12">
                  <c:v>3</c:v>
                </c:pt>
                <c:pt idx="13">
                  <c:v>3</c:v>
                </c:pt>
                <c:pt idx="14">
                  <c:v>3</c:v>
                </c:pt>
                <c:pt idx="15">
                  <c:v>2</c:v>
                </c:pt>
                <c:pt idx="16">
                  <c:v>2</c:v>
                </c:pt>
                <c:pt idx="17">
                  <c:v>2</c:v>
                </c:pt>
                <c:pt idx="18">
                  <c:v>2</c:v>
                </c:pt>
                <c:pt idx="19">
                  <c:v>2</c:v>
                </c:pt>
              </c:numCache>
            </c:numRef>
          </c:val>
        </c:ser>
        <c:dLbls>
          <c:dLblPos val="outEnd"/>
          <c:showLegendKey val="0"/>
          <c:showVal val="1"/>
          <c:showCatName val="0"/>
          <c:showSerName val="0"/>
          <c:showPercent val="0"/>
          <c:showBubbleSize val="0"/>
        </c:dLbls>
        <c:gapWidth val="100"/>
        <c:axId val="262913976"/>
        <c:axId val="262914368"/>
      </c:barChart>
      <c:catAx>
        <c:axId val="26291397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s-CO"/>
          </a:p>
        </c:txPr>
        <c:crossAx val="262914368"/>
        <c:crosses val="autoZero"/>
        <c:auto val="1"/>
        <c:lblAlgn val="ctr"/>
        <c:lblOffset val="100"/>
        <c:noMultiLvlLbl val="0"/>
      </c:catAx>
      <c:valAx>
        <c:axId val="262914368"/>
        <c:scaling>
          <c:orientation val="minMax"/>
        </c:scaling>
        <c:delete val="1"/>
        <c:axPos val="t"/>
        <c:numFmt formatCode="General" sourceLinked="1"/>
        <c:majorTickMark val="none"/>
        <c:minorTickMark val="none"/>
        <c:tickLblPos val="none"/>
        <c:crossAx val="262913976"/>
        <c:crosses val="autoZero"/>
        <c:crossBetween val="between"/>
      </c:valAx>
      <c:spPr>
        <a:noFill/>
        <a:ln>
          <a:noFill/>
        </a:ln>
        <a:effectLst/>
      </c:spPr>
    </c:plotArea>
    <c:plotVisOnly val="1"/>
    <c:dispBlanksAs val="gap"/>
    <c:showDLblsOverMax val="0"/>
  </c:chart>
  <c:spPr>
    <a:noFill/>
    <a:ln w="9525" cap="flat" cmpd="sng" algn="ctr">
      <a:noFill/>
      <a:prstDash val="solid"/>
    </a:ln>
    <a:effectLst/>
  </c:spPr>
  <c:txPr>
    <a:bodyPr/>
    <a:lstStyle/>
    <a:p>
      <a:pPr>
        <a:defRPr/>
      </a:pPr>
      <a:endParaRPr lang="es-CO"/>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Serie 1</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Hoja1!$A$2:$A$6</c:f>
              <c:strCache>
                <c:ptCount val="5"/>
                <c:pt idx="0">
                  <c:v>Sec. De Movilidad</c:v>
                </c:pt>
                <c:pt idx="1">
                  <c:v>IDU</c:v>
                </c:pt>
                <c:pt idx="2">
                  <c:v>Sec de Integración Social</c:v>
                </c:pt>
                <c:pt idx="3">
                  <c:v>Sec de Hacienda</c:v>
                </c:pt>
                <c:pt idx="4">
                  <c:v>Sec de Ambiente</c:v>
                </c:pt>
              </c:strCache>
            </c:strRef>
          </c:cat>
          <c:val>
            <c:numRef>
              <c:f>Hoja1!$B$2:$B$6</c:f>
              <c:numCache>
                <c:formatCode>General</c:formatCode>
                <c:ptCount val="5"/>
                <c:pt idx="0">
                  <c:v>776</c:v>
                </c:pt>
                <c:pt idx="1">
                  <c:v>432</c:v>
                </c:pt>
                <c:pt idx="2">
                  <c:v>146</c:v>
                </c:pt>
                <c:pt idx="3">
                  <c:v>128</c:v>
                </c:pt>
                <c:pt idx="4">
                  <c:v>110</c:v>
                </c:pt>
              </c:numCache>
            </c:numRef>
          </c:val>
        </c:ser>
        <c:dLbls>
          <c:dLblPos val="outEnd"/>
          <c:showLegendKey val="0"/>
          <c:showVal val="1"/>
          <c:showCatName val="0"/>
          <c:showSerName val="0"/>
          <c:showPercent val="0"/>
          <c:showBubbleSize val="0"/>
        </c:dLbls>
        <c:gapWidth val="219"/>
        <c:overlap val="-27"/>
        <c:axId val="262916328"/>
        <c:axId val="262916720"/>
      </c:barChart>
      <c:catAx>
        <c:axId val="262916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0" i="0" u="none" strike="noStrike" kern="1200" baseline="0">
                <a:solidFill>
                  <a:schemeClr val="tx1">
                    <a:lumMod val="75000"/>
                    <a:lumOff val="25000"/>
                  </a:schemeClr>
                </a:solidFill>
                <a:latin typeface="+mn-lt"/>
                <a:ea typeface="+mn-ea"/>
                <a:cs typeface="+mn-cs"/>
              </a:defRPr>
            </a:pPr>
            <a:endParaRPr lang="es-CO"/>
          </a:p>
        </c:txPr>
        <c:crossAx val="262916720"/>
        <c:crosses val="autoZero"/>
        <c:auto val="1"/>
        <c:lblAlgn val="ctr"/>
        <c:lblOffset val="100"/>
        <c:noMultiLvlLbl val="0"/>
      </c:catAx>
      <c:valAx>
        <c:axId val="26291672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2629163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3773149787355627"/>
          <c:y val="1.4847284678148713E-2"/>
          <c:w val="0.58014858157480431"/>
          <c:h val="0.96091834545020116"/>
        </c:manualLayout>
      </c:layout>
      <c:barChart>
        <c:barDir val="bar"/>
        <c:grouping val="clustered"/>
        <c:varyColors val="0"/>
        <c:ser>
          <c:idx val="0"/>
          <c:order val="0"/>
          <c:tx>
            <c:strRef>
              <c:f>Hoja1!$B$1</c:f>
              <c:strCache>
                <c:ptCount val="1"/>
                <c:pt idx="0">
                  <c:v>Nro Noticia</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shade val="95000"/>
                          <a:satMod val="105000"/>
                        </a:schemeClr>
                      </a:solidFill>
                      <a:prstDash val="solid"/>
                      <a:round/>
                    </a:ln>
                    <a:effectLst/>
                  </c:spPr>
                </c15:leaderLines>
              </c:ext>
            </c:extLst>
          </c:dLbls>
          <c:cat>
            <c:strRef>
              <c:f>Hoja1!$A$2:$A$21</c:f>
              <c:strCache>
                <c:ptCount val="20"/>
                <c:pt idx="0">
                  <c:v>Citytv</c:v>
                </c:pt>
                <c:pt idx="1">
                  <c:v>Caracol TV</c:v>
                </c:pt>
                <c:pt idx="2">
                  <c:v>RCN Radio</c:v>
                </c:pt>
                <c:pt idx="3">
                  <c:v>Canal Uno</c:v>
                </c:pt>
                <c:pt idx="4">
                  <c:v>Blu Radio</c:v>
                </c:pt>
                <c:pt idx="5">
                  <c:v>Rcn TV</c:v>
                </c:pt>
                <c:pt idx="6">
                  <c:v>elespectador.com</c:v>
                </c:pt>
                <c:pt idx="7">
                  <c:v>El Tiempo</c:v>
                </c:pt>
                <c:pt idx="8">
                  <c:v>Canal Capital</c:v>
                </c:pt>
                <c:pt idx="9">
                  <c:v>Caracol Radio</c:v>
                </c:pt>
                <c:pt idx="10">
                  <c:v>lafm.com.co</c:v>
                </c:pt>
                <c:pt idx="11">
                  <c:v>W Radio</c:v>
                </c:pt>
                <c:pt idx="12">
                  <c:v>caracol.com.co</c:v>
                </c:pt>
                <c:pt idx="13">
                  <c:v>Semana</c:v>
                </c:pt>
                <c:pt idx="14">
                  <c:v>pulzo.zom</c:v>
                </c:pt>
                <c:pt idx="15">
                  <c:v>La República</c:v>
                </c:pt>
                <c:pt idx="16">
                  <c:v>El Espectador</c:v>
                </c:pt>
                <c:pt idx="17">
                  <c:v>Colmundo Radio</c:v>
                </c:pt>
                <c:pt idx="18">
                  <c:v>La Cariñosa</c:v>
                </c:pt>
                <c:pt idx="19">
                  <c:v>minuto30.com</c:v>
                </c:pt>
              </c:strCache>
            </c:strRef>
          </c:cat>
          <c:val>
            <c:numRef>
              <c:f>Hoja1!$B$2:$B$21</c:f>
              <c:numCache>
                <c:formatCode>General</c:formatCode>
                <c:ptCount val="20"/>
                <c:pt idx="0">
                  <c:v>67</c:v>
                </c:pt>
                <c:pt idx="1">
                  <c:v>42</c:v>
                </c:pt>
                <c:pt idx="2">
                  <c:v>25</c:v>
                </c:pt>
                <c:pt idx="3">
                  <c:v>22</c:v>
                </c:pt>
                <c:pt idx="4">
                  <c:v>22</c:v>
                </c:pt>
                <c:pt idx="5">
                  <c:v>21</c:v>
                </c:pt>
                <c:pt idx="6">
                  <c:v>19</c:v>
                </c:pt>
                <c:pt idx="7">
                  <c:v>17</c:v>
                </c:pt>
                <c:pt idx="8">
                  <c:v>16</c:v>
                </c:pt>
                <c:pt idx="9">
                  <c:v>16</c:v>
                </c:pt>
                <c:pt idx="10">
                  <c:v>14</c:v>
                </c:pt>
                <c:pt idx="11">
                  <c:v>13</c:v>
                </c:pt>
                <c:pt idx="12">
                  <c:v>12</c:v>
                </c:pt>
                <c:pt idx="13">
                  <c:v>12</c:v>
                </c:pt>
                <c:pt idx="14">
                  <c:v>12</c:v>
                </c:pt>
                <c:pt idx="15">
                  <c:v>12</c:v>
                </c:pt>
                <c:pt idx="16">
                  <c:v>11</c:v>
                </c:pt>
                <c:pt idx="17">
                  <c:v>10</c:v>
                </c:pt>
                <c:pt idx="18">
                  <c:v>10</c:v>
                </c:pt>
                <c:pt idx="19">
                  <c:v>9</c:v>
                </c:pt>
              </c:numCache>
            </c:numRef>
          </c:val>
        </c:ser>
        <c:dLbls>
          <c:dLblPos val="outEnd"/>
          <c:showLegendKey val="0"/>
          <c:showVal val="1"/>
          <c:showCatName val="0"/>
          <c:showSerName val="0"/>
          <c:showPercent val="0"/>
          <c:showBubbleSize val="0"/>
        </c:dLbls>
        <c:gapWidth val="100"/>
        <c:axId val="259832536"/>
        <c:axId val="259835280"/>
      </c:barChart>
      <c:catAx>
        <c:axId val="25983253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s-CO"/>
          </a:p>
        </c:txPr>
        <c:crossAx val="259835280"/>
        <c:crosses val="autoZero"/>
        <c:auto val="1"/>
        <c:lblAlgn val="ctr"/>
        <c:lblOffset val="100"/>
        <c:noMultiLvlLbl val="0"/>
      </c:catAx>
      <c:valAx>
        <c:axId val="259835280"/>
        <c:scaling>
          <c:orientation val="minMax"/>
        </c:scaling>
        <c:delete val="1"/>
        <c:axPos val="t"/>
        <c:numFmt formatCode="General" sourceLinked="1"/>
        <c:majorTickMark val="none"/>
        <c:minorTickMark val="none"/>
        <c:tickLblPos val="none"/>
        <c:crossAx val="259832536"/>
        <c:crosses val="autoZero"/>
        <c:crossBetween val="between"/>
      </c:valAx>
      <c:spPr>
        <a:noFill/>
        <a:ln>
          <a:noFill/>
        </a:ln>
        <a:effectLst/>
      </c:spPr>
    </c:plotArea>
    <c:plotVisOnly val="1"/>
    <c:dispBlanksAs val="gap"/>
    <c:showDLblsOverMax val="0"/>
  </c:chart>
  <c:spPr>
    <a:noFill/>
    <a:ln w="9525" cap="flat" cmpd="sng" algn="ctr">
      <a:noFill/>
      <a:prstDash val="solid"/>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36629654608017E-2"/>
          <c:y val="0.130052468917595"/>
          <c:w val="0.91566038828236607"/>
          <c:h val="0.66541059831735871"/>
        </c:manualLayout>
      </c:layout>
      <c:lineChart>
        <c:grouping val="standard"/>
        <c:varyColors val="0"/>
        <c:ser>
          <c:idx val="0"/>
          <c:order val="0"/>
          <c:tx>
            <c:strRef>
              <c:f>Sheet1!$B$1</c:f>
              <c:strCache>
                <c:ptCount val="1"/>
                <c:pt idx="0">
                  <c:v>Cantidad</c:v>
                </c:pt>
              </c:strCache>
            </c:strRef>
          </c:tx>
          <c:spPr>
            <a:ln w="25290">
              <a:solidFill>
                <a:schemeClr val="tx1"/>
              </a:solidFill>
              <a:prstDash val="solid"/>
            </a:ln>
          </c:spPr>
          <c:marker>
            <c:symbol val="square"/>
            <c:size val="5"/>
            <c:spPr>
              <a:solidFill>
                <a:schemeClr val="tx1"/>
              </a:solidFill>
              <a:ln>
                <a:solidFill>
                  <a:schemeClr val="tx1"/>
                </a:solidFill>
                <a:prstDash val="solid"/>
              </a:ln>
            </c:spPr>
          </c:marker>
          <c:dLbls>
            <c:delete val="1"/>
          </c:dLbls>
          <c:cat>
            <c:numRef>
              <c:f>Sheet1!$A$2:$A$31</c:f>
              <c:numCache>
                <c:formatCode>General</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Sheet1!$B$2:$B$32</c:f>
              <c:numCache>
                <c:formatCode>General</c:formatCode>
                <c:ptCount val="31"/>
                <c:pt idx="0">
                  <c:v>48</c:v>
                </c:pt>
                <c:pt idx="1">
                  <c:v>11</c:v>
                </c:pt>
                <c:pt idx="2">
                  <c:v>11</c:v>
                </c:pt>
                <c:pt idx="3">
                  <c:v>25</c:v>
                </c:pt>
                <c:pt idx="4">
                  <c:v>19</c:v>
                </c:pt>
                <c:pt idx="5">
                  <c:v>19</c:v>
                </c:pt>
                <c:pt idx="6">
                  <c:v>13</c:v>
                </c:pt>
                <c:pt idx="7">
                  <c:v>19</c:v>
                </c:pt>
                <c:pt idx="8">
                  <c:v>21</c:v>
                </c:pt>
                <c:pt idx="9">
                  <c:v>13</c:v>
                </c:pt>
                <c:pt idx="10">
                  <c:v>28</c:v>
                </c:pt>
                <c:pt idx="11">
                  <c:v>35</c:v>
                </c:pt>
                <c:pt idx="12">
                  <c:v>38</c:v>
                </c:pt>
                <c:pt idx="13">
                  <c:v>30</c:v>
                </c:pt>
                <c:pt idx="14">
                  <c:v>30</c:v>
                </c:pt>
                <c:pt idx="15">
                  <c:v>4</c:v>
                </c:pt>
                <c:pt idx="16">
                  <c:v>8</c:v>
                </c:pt>
                <c:pt idx="17">
                  <c:v>11</c:v>
                </c:pt>
                <c:pt idx="18">
                  <c:v>37</c:v>
                </c:pt>
                <c:pt idx="19">
                  <c:v>24</c:v>
                </c:pt>
                <c:pt idx="20">
                  <c:v>25</c:v>
                </c:pt>
                <c:pt idx="21">
                  <c:v>20</c:v>
                </c:pt>
                <c:pt idx="22">
                  <c:v>9</c:v>
                </c:pt>
                <c:pt idx="23">
                  <c:v>2</c:v>
                </c:pt>
                <c:pt idx="24">
                  <c:v>0</c:v>
                </c:pt>
                <c:pt idx="25">
                  <c:v>19</c:v>
                </c:pt>
                <c:pt idx="26">
                  <c:v>16</c:v>
                </c:pt>
                <c:pt idx="27">
                  <c:v>28</c:v>
                </c:pt>
                <c:pt idx="28">
                  <c:v>5</c:v>
                </c:pt>
                <c:pt idx="29">
                  <c:v>5</c:v>
                </c:pt>
                <c:pt idx="30">
                  <c:v>8</c:v>
                </c:pt>
              </c:numCache>
            </c:numRef>
          </c:val>
          <c:smooth val="1"/>
        </c:ser>
        <c:dLbls>
          <c:showLegendKey val="0"/>
          <c:showVal val="1"/>
          <c:showCatName val="0"/>
          <c:showSerName val="0"/>
          <c:showPercent val="0"/>
          <c:showBubbleSize val="0"/>
        </c:dLbls>
        <c:marker val="1"/>
        <c:smooth val="0"/>
        <c:axId val="259836456"/>
        <c:axId val="259834104"/>
      </c:lineChart>
      <c:catAx>
        <c:axId val="259836456"/>
        <c:scaling>
          <c:orientation val="minMax"/>
        </c:scaling>
        <c:delete val="0"/>
        <c:axPos val="b"/>
        <c:majorGridlines>
          <c:spPr>
            <a:ln w="10661">
              <a:solidFill>
                <a:srgbClr val="C0C0C0"/>
              </a:solidFill>
              <a:prstDash val="solid"/>
            </a:ln>
          </c:spPr>
        </c:majorGridlines>
        <c:numFmt formatCode="General" sourceLinked="1"/>
        <c:majorTickMark val="out"/>
        <c:minorTickMark val="none"/>
        <c:tickLblPos val="nextTo"/>
        <c:spPr>
          <a:ln w="2665">
            <a:solidFill>
              <a:schemeClr val="tx1"/>
            </a:solidFill>
            <a:prstDash val="solid"/>
          </a:ln>
        </c:spPr>
        <c:txPr>
          <a:bodyPr rot="0" vert="horz"/>
          <a:lstStyle/>
          <a:p>
            <a:pPr>
              <a:defRPr sz="1200" b="0" i="0" u="none" strike="noStrike" baseline="0">
                <a:solidFill>
                  <a:srgbClr val="333333"/>
                </a:solidFill>
                <a:latin typeface="Tahoma" panose="020B0604030504040204" pitchFamily="34" charset="0"/>
                <a:ea typeface="Tahoma" panose="020B0604030504040204" pitchFamily="34" charset="0"/>
                <a:cs typeface="Tahoma" panose="020B0604030504040204" pitchFamily="34" charset="0"/>
              </a:defRPr>
            </a:pPr>
            <a:endParaRPr lang="es-CO"/>
          </a:p>
        </c:txPr>
        <c:crossAx val="259834104"/>
        <c:crosses val="autoZero"/>
        <c:auto val="1"/>
        <c:lblAlgn val="ctr"/>
        <c:lblOffset val="100"/>
        <c:tickLblSkip val="1"/>
        <c:tickMarkSkip val="1"/>
        <c:noMultiLvlLbl val="0"/>
      </c:catAx>
      <c:valAx>
        <c:axId val="259834104"/>
        <c:scaling>
          <c:orientation val="minMax"/>
          <c:min val="0"/>
        </c:scaling>
        <c:delete val="0"/>
        <c:axPos val="l"/>
        <c:majorGridlines>
          <c:spPr>
            <a:ln w="10661">
              <a:solidFill>
                <a:srgbClr val="C0C0C0"/>
              </a:solidFill>
              <a:prstDash val="solid"/>
            </a:ln>
          </c:spPr>
        </c:majorGridlines>
        <c:numFmt formatCode="General" sourceLinked="1"/>
        <c:majorTickMark val="out"/>
        <c:minorTickMark val="none"/>
        <c:tickLblPos val="nextTo"/>
        <c:spPr>
          <a:ln w="2665">
            <a:solidFill>
              <a:schemeClr val="tx1"/>
            </a:solidFill>
            <a:prstDash val="solid"/>
          </a:ln>
        </c:spPr>
        <c:txPr>
          <a:bodyPr rot="0" vert="horz"/>
          <a:lstStyle/>
          <a:p>
            <a:pPr>
              <a:defRPr sz="1200" b="0" i="0" u="none" strike="noStrike" baseline="0">
                <a:solidFill>
                  <a:srgbClr val="333333"/>
                </a:solidFill>
                <a:latin typeface="Tahoma" panose="020B0604030504040204" pitchFamily="34" charset="0"/>
                <a:ea typeface="Tahoma" panose="020B0604030504040204" pitchFamily="34" charset="0"/>
                <a:cs typeface="Tahoma" panose="020B0604030504040204" pitchFamily="34" charset="0"/>
              </a:defRPr>
            </a:pPr>
            <a:endParaRPr lang="es-CO"/>
          </a:p>
        </c:txPr>
        <c:crossAx val="259836456"/>
        <c:crosses val="autoZero"/>
        <c:crossBetween val="between"/>
      </c:valAx>
      <c:spPr>
        <a:noFill/>
        <a:ln w="25290">
          <a:noFill/>
        </a:ln>
      </c:spPr>
    </c:plotArea>
    <c:plotVisOnly val="1"/>
    <c:dispBlanksAs val="gap"/>
    <c:showDLblsOverMax val="0"/>
  </c:chart>
  <c:spPr>
    <a:noFill/>
    <a:ln>
      <a:noFill/>
    </a:ln>
  </c:spPr>
  <c:txPr>
    <a:bodyPr/>
    <a:lstStyle/>
    <a:p>
      <a:pPr>
        <a:defRPr sz="1008" b="0" i="0" u="none" strike="noStrike" baseline="0">
          <a:solidFill>
            <a:schemeClr val="tx1"/>
          </a:solidFill>
          <a:latin typeface="Arial"/>
          <a:ea typeface="Arial"/>
          <a:cs typeface="Arial"/>
        </a:defRPr>
      </a:pPr>
      <a:endParaRPr lang="es-C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6.336629654608017E-2"/>
          <c:y val="6.5918180808193019E-2"/>
          <c:w val="0.91566038828236607"/>
          <c:h val="0.72954488642676063"/>
        </c:manualLayout>
      </c:layout>
      <c:barChart>
        <c:barDir val="col"/>
        <c:grouping val="clustered"/>
        <c:varyColors val="0"/>
        <c:ser>
          <c:idx val="0"/>
          <c:order val="0"/>
          <c:tx>
            <c:strRef>
              <c:f>Sheet1!$B$1</c:f>
              <c:strCache>
                <c:ptCount val="1"/>
                <c:pt idx="0">
                  <c:v>Cantidad</c:v>
                </c:pt>
              </c:strCache>
            </c:strRef>
          </c:tx>
          <c:spPr>
            <a:solidFill>
              <a:schemeClr val="tx2"/>
            </a:solidFill>
            <a:ln>
              <a:noFill/>
            </a:ln>
            <a:effectLst/>
          </c:spPr>
          <c:invertIfNegative val="0"/>
          <c:dLbls>
            <c:dLbl>
              <c:idx val="0"/>
              <c:layout>
                <c:manualLayout>
                  <c:x val="2.0657403149717023E-3"/>
                  <c:y val="0.39979490915150839"/>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1314806299434428E-3"/>
                  <c:y val="0.3879698341598408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
                  <c:y val="0.27853944258718721"/>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5148587312019315E-16"/>
                  <c:y val="0.22182005029744162"/>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Tahoma" panose="020B0604030504040204" pitchFamily="34" charset="0"/>
                    <a:ea typeface="Tahoma" panose="020B0604030504040204" pitchFamily="34" charset="0"/>
                    <a:cs typeface="Tahoma" panose="020B0604030504040204" pitchFamily="34" charset="0"/>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shade val="95000"/>
                          <a:satMod val="105000"/>
                        </a:schemeClr>
                      </a:solidFill>
                      <a:prstDash val="solid"/>
                      <a:round/>
                    </a:ln>
                    <a:effectLst/>
                  </c:spPr>
                </c15:leaderLines>
              </c:ext>
            </c:extLst>
          </c:dLbls>
          <c:cat>
            <c:strRef>
              <c:f>Sheet1!$A$2:$A$5</c:f>
              <c:strCache>
                <c:ptCount val="4"/>
                <c:pt idx="0">
                  <c:v>Internet</c:v>
                </c:pt>
                <c:pt idx="1">
                  <c:v>Televisión</c:v>
                </c:pt>
                <c:pt idx="2">
                  <c:v>Radio</c:v>
                </c:pt>
                <c:pt idx="3">
                  <c:v>Impresos</c:v>
                </c:pt>
              </c:strCache>
            </c:strRef>
          </c:cat>
          <c:val>
            <c:numRef>
              <c:f>Sheet1!$B$2:$B$5</c:f>
              <c:numCache>
                <c:formatCode>General</c:formatCode>
                <c:ptCount val="4"/>
                <c:pt idx="0">
                  <c:v>124</c:v>
                </c:pt>
                <c:pt idx="1">
                  <c:v>121</c:v>
                </c:pt>
                <c:pt idx="2">
                  <c:v>99</c:v>
                </c:pt>
                <c:pt idx="3">
                  <c:v>88</c:v>
                </c:pt>
              </c:numCache>
            </c:numRef>
          </c:val>
        </c:ser>
        <c:dLbls>
          <c:dLblPos val="ctr"/>
          <c:showLegendKey val="0"/>
          <c:showVal val="1"/>
          <c:showCatName val="0"/>
          <c:showSerName val="0"/>
          <c:showPercent val="0"/>
          <c:showBubbleSize val="0"/>
        </c:dLbls>
        <c:gapWidth val="150"/>
        <c:axId val="253981520"/>
        <c:axId val="253982696"/>
      </c:barChart>
      <c:catAx>
        <c:axId val="253981520"/>
        <c:scaling>
          <c:orientation val="minMax"/>
        </c:scaling>
        <c:delete val="0"/>
        <c:axPos val="b"/>
        <c:numFmt formatCode="General" sourceLinked="1"/>
        <c:majorTickMark val="out"/>
        <c:minorTickMark val="none"/>
        <c:tickLblPos val="nextTo"/>
        <c:spPr>
          <a:noFill/>
          <a:ln w="2665" cap="flat" cmpd="sng" algn="ctr">
            <a:solidFill>
              <a:schemeClr val="tx1"/>
            </a:solidFill>
            <a:prstDash val="solid"/>
            <a:round/>
          </a:ln>
          <a:effectLst/>
        </c:spPr>
        <c:txPr>
          <a:bodyPr rot="0" spcFirstLastPara="1" vertOverflow="ellipsis" wrap="square" anchor="ctr" anchorCtr="1"/>
          <a:lstStyle/>
          <a:p>
            <a:pPr>
              <a:defRPr sz="1400" b="0" i="0" u="none" strike="noStrike" kern="1200" baseline="0">
                <a:solidFill>
                  <a:srgbClr val="333333"/>
                </a:solidFill>
                <a:latin typeface="Tahoma" panose="020B0604030504040204" pitchFamily="34" charset="0"/>
                <a:ea typeface="Tahoma" panose="020B0604030504040204" pitchFamily="34" charset="0"/>
                <a:cs typeface="Tahoma" panose="020B0604030504040204" pitchFamily="34" charset="0"/>
              </a:defRPr>
            </a:pPr>
            <a:endParaRPr lang="es-CO"/>
          </a:p>
        </c:txPr>
        <c:crossAx val="253982696"/>
        <c:crosses val="autoZero"/>
        <c:auto val="1"/>
        <c:lblAlgn val="ctr"/>
        <c:lblOffset val="100"/>
        <c:noMultiLvlLbl val="0"/>
      </c:catAx>
      <c:valAx>
        <c:axId val="253982696"/>
        <c:scaling>
          <c:orientation val="minMax"/>
          <c:min val="0"/>
        </c:scaling>
        <c:delete val="0"/>
        <c:axPos val="l"/>
        <c:numFmt formatCode="General" sourceLinked="1"/>
        <c:majorTickMark val="out"/>
        <c:minorTickMark val="none"/>
        <c:tickLblPos val="nextTo"/>
        <c:spPr>
          <a:noFill/>
          <a:ln w="2665" cap="flat" cmpd="sng" algn="ctr">
            <a:solidFill>
              <a:schemeClr val="tx1"/>
            </a:solidFill>
            <a:prstDash val="solid"/>
            <a:round/>
          </a:ln>
          <a:effectLst/>
        </c:spPr>
        <c:txPr>
          <a:bodyPr rot="0" spcFirstLastPara="1" vertOverflow="ellipsis" wrap="square" anchor="ctr" anchorCtr="1"/>
          <a:lstStyle/>
          <a:p>
            <a:pPr>
              <a:defRPr sz="1200" b="0" i="0" u="none" strike="noStrike" kern="1200" baseline="0">
                <a:solidFill>
                  <a:srgbClr val="333333"/>
                </a:solidFill>
                <a:latin typeface="Tahoma" panose="020B0604030504040204" pitchFamily="34" charset="0"/>
                <a:ea typeface="Tahoma" panose="020B0604030504040204" pitchFamily="34" charset="0"/>
                <a:cs typeface="Tahoma" panose="020B0604030504040204" pitchFamily="34" charset="0"/>
              </a:defRPr>
            </a:pPr>
            <a:endParaRPr lang="es-CO"/>
          </a:p>
        </c:txPr>
        <c:crossAx val="253981520"/>
        <c:crosses val="autoZero"/>
        <c:crossBetween val="between"/>
      </c:valAx>
      <c:spPr>
        <a:noFill/>
        <a:ln w="25400">
          <a:noFill/>
        </a:ln>
        <a:effectLst/>
      </c:spPr>
    </c:plotArea>
    <c:plotVisOnly val="1"/>
    <c:dispBlanksAs val="gap"/>
    <c:showDLblsOverMax val="0"/>
  </c:chart>
  <c:spPr>
    <a:noFill/>
    <a:ln w="9525" cap="flat" cmpd="sng" algn="ctr">
      <a:noFill/>
      <a:prstDash val="solid"/>
    </a:ln>
    <a:effectLst/>
  </c:spPr>
  <c:txPr>
    <a:bodyPr/>
    <a:lstStyle/>
    <a:p>
      <a:pPr>
        <a:defRPr sz="1008" b="0" i="0" u="none" strike="noStrike" baseline="0">
          <a:solidFill>
            <a:schemeClr val="tx1"/>
          </a:solidFill>
          <a:latin typeface="Arial"/>
          <a:ea typeface="Arial"/>
          <a:cs typeface="Arial"/>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5275994182945442"/>
          <c:y val="3.6457744899034805E-2"/>
          <c:w val="0.60347683712979383"/>
          <c:h val="0.92995090492590771"/>
        </c:manualLayout>
      </c:layout>
      <c:barChart>
        <c:barDir val="bar"/>
        <c:grouping val="stacked"/>
        <c:varyColors val="0"/>
        <c:ser>
          <c:idx val="0"/>
          <c:order val="0"/>
          <c:tx>
            <c:strRef>
              <c:f>Hoja1!$B$1</c:f>
              <c:strCache>
                <c:ptCount val="1"/>
                <c:pt idx="0">
                  <c:v>Cant. Notas</c:v>
                </c:pt>
              </c:strCache>
            </c:strRef>
          </c:tx>
          <c:spPr>
            <a:solidFill>
              <a:srgbClr val="00B050"/>
            </a:solidFill>
            <a:ln>
              <a:noFill/>
            </a:ln>
            <a:effectLst>
              <a:outerShdw blurRad="40000" dist="20000" dir="5400000" rotWithShape="0">
                <a:srgbClr val="000000">
                  <a:alpha val="38000"/>
                </a:srgbClr>
              </a:outerShdw>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Lbls>
            <c:spPr>
              <a:noFill/>
              <a:ln>
                <a:noFill/>
              </a:ln>
              <a:effectLst/>
            </c:spPr>
            <c:txPr>
              <a:bodyPr wrap="square" lIns="38100" tIns="19050" rIns="38100" bIns="19050" anchor="ctr">
                <a:spAutoFit/>
              </a:bodyPr>
              <a:lstStyle/>
              <a:p>
                <a:pPr>
                  <a:defRPr sz="1200" b="1">
                    <a:solidFill>
                      <a:schemeClr val="bg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Hoja1!$A$2:$A$21</c:f>
              <c:strCache>
                <c:ptCount val="20"/>
                <c:pt idx="0">
                  <c:v>Canal Capital</c:v>
                </c:pt>
                <c:pt idx="1">
                  <c:v>Citytv</c:v>
                </c:pt>
                <c:pt idx="2">
                  <c:v>Caracol Radio</c:v>
                </c:pt>
                <c:pt idx="3">
                  <c:v>El Tiempo</c:v>
                </c:pt>
                <c:pt idx="4">
                  <c:v>Blu Radio</c:v>
                </c:pt>
                <c:pt idx="5">
                  <c:v>pulzo.zom</c:v>
                </c:pt>
                <c:pt idx="6">
                  <c:v>Mi Zona cll 60-100 Cerros-Autonorte</c:v>
                </c:pt>
                <c:pt idx="7">
                  <c:v>La Cariñosa</c:v>
                </c:pt>
                <c:pt idx="8">
                  <c:v>W Radio</c:v>
                </c:pt>
                <c:pt idx="9">
                  <c:v>elespectador.com</c:v>
                </c:pt>
                <c:pt idx="10">
                  <c:v>radiosantafe.com</c:v>
                </c:pt>
                <c:pt idx="11">
                  <c:v>El Nuevo Siglo</c:v>
                </c:pt>
                <c:pt idx="12">
                  <c:v>RCN Radio</c:v>
                </c:pt>
                <c:pt idx="13">
                  <c:v>Periodismo Público</c:v>
                </c:pt>
                <c:pt idx="14">
                  <c:v>Mi Zona cll 134-163 Cerros-Autonorte</c:v>
                </c:pt>
                <c:pt idx="15">
                  <c:v>canal1.com.co</c:v>
                </c:pt>
                <c:pt idx="16">
                  <c:v>caracol.com.co</c:v>
                </c:pt>
                <c:pt idx="17">
                  <c:v>minuto30.com</c:v>
                </c:pt>
                <c:pt idx="18">
                  <c:v>Emisora del Ejército de Colombia</c:v>
                </c:pt>
                <c:pt idx="19">
                  <c:v>Publimetro</c:v>
                </c:pt>
              </c:strCache>
            </c:strRef>
          </c:cat>
          <c:val>
            <c:numRef>
              <c:f>Hoja1!$B$2:$B$21</c:f>
              <c:numCache>
                <c:formatCode>_(* #,##0_);_(* \(#,##0\);_(* "-"??_);_(@_)</c:formatCode>
                <c:ptCount val="20"/>
                <c:pt idx="0">
                  <c:v>9</c:v>
                </c:pt>
                <c:pt idx="1">
                  <c:v>7</c:v>
                </c:pt>
                <c:pt idx="2">
                  <c:v>6</c:v>
                </c:pt>
                <c:pt idx="3">
                  <c:v>5</c:v>
                </c:pt>
                <c:pt idx="4">
                  <c:v>4</c:v>
                </c:pt>
                <c:pt idx="5">
                  <c:v>4</c:v>
                </c:pt>
                <c:pt idx="6">
                  <c:v>3</c:v>
                </c:pt>
                <c:pt idx="7">
                  <c:v>3</c:v>
                </c:pt>
                <c:pt idx="8">
                  <c:v>2</c:v>
                </c:pt>
                <c:pt idx="9">
                  <c:v>2</c:v>
                </c:pt>
                <c:pt idx="10">
                  <c:v>2</c:v>
                </c:pt>
                <c:pt idx="11">
                  <c:v>2</c:v>
                </c:pt>
                <c:pt idx="12">
                  <c:v>2</c:v>
                </c:pt>
                <c:pt idx="13">
                  <c:v>1</c:v>
                </c:pt>
                <c:pt idx="14">
                  <c:v>1</c:v>
                </c:pt>
                <c:pt idx="15">
                  <c:v>1</c:v>
                </c:pt>
                <c:pt idx="16">
                  <c:v>1</c:v>
                </c:pt>
                <c:pt idx="17">
                  <c:v>1</c:v>
                </c:pt>
                <c:pt idx="18">
                  <c:v>1</c:v>
                </c:pt>
                <c:pt idx="19">
                  <c:v>1</c:v>
                </c:pt>
              </c:numCache>
            </c:numRef>
          </c:val>
        </c:ser>
        <c:dLbls>
          <c:dLblPos val="ctr"/>
          <c:showLegendKey val="0"/>
          <c:showVal val="1"/>
          <c:showCatName val="0"/>
          <c:showSerName val="0"/>
          <c:showPercent val="0"/>
          <c:showBubbleSize val="0"/>
        </c:dLbls>
        <c:gapWidth val="50"/>
        <c:overlap val="100"/>
        <c:axId val="253985440"/>
        <c:axId val="253979952"/>
      </c:barChart>
      <c:catAx>
        <c:axId val="253985440"/>
        <c:scaling>
          <c:orientation val="maxMin"/>
        </c:scaling>
        <c:delete val="0"/>
        <c:axPos val="l"/>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lang="es-CO" sz="1200" b="0" i="0" u="none" strike="noStrike" kern="1200" baseline="0">
                <a:solidFill>
                  <a:schemeClr val="tx1"/>
                </a:solidFill>
                <a:latin typeface="+mn-lt"/>
                <a:ea typeface="+mn-ea"/>
                <a:cs typeface="+mn-cs"/>
              </a:defRPr>
            </a:pPr>
            <a:endParaRPr lang="es-CO"/>
          </a:p>
        </c:txPr>
        <c:crossAx val="253979952"/>
        <c:crosses val="autoZero"/>
        <c:auto val="1"/>
        <c:lblAlgn val="ctr"/>
        <c:lblOffset val="100"/>
        <c:noMultiLvlLbl val="0"/>
      </c:catAx>
      <c:valAx>
        <c:axId val="253979952"/>
        <c:scaling>
          <c:orientation val="minMax"/>
        </c:scaling>
        <c:delete val="1"/>
        <c:axPos val="t"/>
        <c:numFmt formatCode="_(* #,##0_);_(* \(#,##0\);_(* &quot;-&quot;??_);_(@_)" sourceLinked="1"/>
        <c:majorTickMark val="out"/>
        <c:minorTickMark val="none"/>
        <c:tickLblPos val="nextTo"/>
        <c:crossAx val="253985440"/>
        <c:crosses val="autoZero"/>
        <c:crossBetween val="between"/>
      </c:valAx>
      <c:spPr>
        <a:noFill/>
        <a:ln>
          <a:noFill/>
        </a:ln>
        <a:effectLst/>
      </c:spPr>
    </c:plotArea>
    <c:plotVisOnly val="1"/>
    <c:dispBlanksAs val="gap"/>
    <c:showDLblsOverMax val="0"/>
  </c:chart>
  <c:spPr>
    <a:noFill/>
    <a:ln w="9525" cap="flat" cmpd="thickThin" algn="ctr">
      <a:solidFill>
        <a:schemeClr val="bg1"/>
      </a:solidFill>
      <a:prstDash val="solid"/>
    </a:ln>
    <a:effectLst/>
  </c:spPr>
  <c:txPr>
    <a:bodyPr/>
    <a:lstStyle/>
    <a:p>
      <a:pPr>
        <a:defRPr sz="1800"/>
      </a:pPr>
      <a:endParaRPr lang="es-CO"/>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4587232362477449"/>
          <c:y val="2.3425416949887205E-2"/>
          <c:w val="0.60347683712979383"/>
          <c:h val="0.92995090492590771"/>
        </c:manualLayout>
      </c:layout>
      <c:barChart>
        <c:barDir val="bar"/>
        <c:grouping val="stacked"/>
        <c:varyColors val="0"/>
        <c:ser>
          <c:idx val="0"/>
          <c:order val="0"/>
          <c:tx>
            <c:strRef>
              <c:f>Hoja1!$B$1</c:f>
              <c:strCache>
                <c:ptCount val="1"/>
                <c:pt idx="0">
                  <c:v>Cant. Notas</c:v>
                </c:pt>
              </c:strCache>
            </c:strRef>
          </c:tx>
          <c:spPr>
            <a:solidFill>
              <a:srgbClr val="C00000"/>
            </a:solidFill>
            <a:ln>
              <a:noFill/>
            </a:ln>
            <a:effectLst>
              <a:outerShdw blurRad="40000" dist="20000" dir="5400000" rotWithShape="0">
                <a:srgbClr val="000000">
                  <a:alpha val="38000"/>
                </a:srgbClr>
              </a:outerShdw>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Lbls>
            <c:spPr>
              <a:noFill/>
              <a:ln>
                <a:noFill/>
              </a:ln>
              <a:effectLst/>
            </c:spPr>
            <c:txPr>
              <a:bodyPr wrap="square" lIns="38100" tIns="19050" rIns="38100" bIns="19050" anchor="ctr">
                <a:spAutoFit/>
              </a:bodyPr>
              <a:lstStyle/>
              <a:p>
                <a:pPr>
                  <a:defRPr sz="1200" b="1">
                    <a:solidFill>
                      <a:schemeClr val="bg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Hoja1!$A$2:$A$21</c:f>
              <c:strCache>
                <c:ptCount val="20"/>
                <c:pt idx="0">
                  <c:v>Citytv</c:v>
                </c:pt>
                <c:pt idx="1">
                  <c:v>Rcn TV</c:v>
                </c:pt>
                <c:pt idx="2">
                  <c:v>Caracol TV</c:v>
                </c:pt>
                <c:pt idx="3">
                  <c:v>RCN Radio</c:v>
                </c:pt>
                <c:pt idx="4">
                  <c:v>Mi Zona cll 60-100 Cerros-Autonorte</c:v>
                </c:pt>
                <c:pt idx="5">
                  <c:v>ET (El Tiempo)</c:v>
                </c:pt>
                <c:pt idx="6">
                  <c:v>elespectador.com</c:v>
                </c:pt>
                <c:pt idx="7">
                  <c:v>caracol.com.co</c:v>
                </c:pt>
                <c:pt idx="8">
                  <c:v>hsbnoticias.com</c:v>
                </c:pt>
                <c:pt idx="9">
                  <c:v>Publimetro.co</c:v>
                </c:pt>
                <c:pt idx="10">
                  <c:v>Caracol Radio</c:v>
                </c:pt>
                <c:pt idx="11">
                  <c:v>Capital Radio 1250</c:v>
                </c:pt>
                <c:pt idx="12">
                  <c:v>Canal Capital</c:v>
                </c:pt>
                <c:pt idx="13">
                  <c:v>El Espectador</c:v>
                </c:pt>
                <c:pt idx="14">
                  <c:v>Blu Radio</c:v>
                </c:pt>
                <c:pt idx="15">
                  <c:v>noticias.caracoltv.com</c:v>
                </c:pt>
                <c:pt idx="16">
                  <c:v>Mi Zona cll 134-163 Cerros-Autonorte</c:v>
                </c:pt>
                <c:pt idx="17">
                  <c:v>DIA TV</c:v>
                </c:pt>
                <c:pt idx="18">
                  <c:v>Canal Uno</c:v>
                </c:pt>
                <c:pt idx="19">
                  <c:v>minuto30.com</c:v>
                </c:pt>
              </c:strCache>
            </c:strRef>
          </c:cat>
          <c:val>
            <c:numRef>
              <c:f>Hoja1!$B$2:$B$21</c:f>
              <c:numCache>
                <c:formatCode>_(* #,##0_);_(* \(#,##0\);_(* "-"??_);_(@_)</c:formatCode>
                <c:ptCount val="20"/>
                <c:pt idx="0">
                  <c:v>21</c:v>
                </c:pt>
                <c:pt idx="1">
                  <c:v>11</c:v>
                </c:pt>
                <c:pt idx="2">
                  <c:v>6</c:v>
                </c:pt>
                <c:pt idx="3">
                  <c:v>5</c:v>
                </c:pt>
                <c:pt idx="4">
                  <c:v>4</c:v>
                </c:pt>
                <c:pt idx="5">
                  <c:v>2</c:v>
                </c:pt>
                <c:pt idx="6">
                  <c:v>2</c:v>
                </c:pt>
                <c:pt idx="7">
                  <c:v>2</c:v>
                </c:pt>
                <c:pt idx="8">
                  <c:v>2</c:v>
                </c:pt>
                <c:pt idx="9">
                  <c:v>2</c:v>
                </c:pt>
                <c:pt idx="10">
                  <c:v>2</c:v>
                </c:pt>
                <c:pt idx="11">
                  <c:v>2</c:v>
                </c:pt>
                <c:pt idx="12">
                  <c:v>2</c:v>
                </c:pt>
                <c:pt idx="13">
                  <c:v>2</c:v>
                </c:pt>
                <c:pt idx="14">
                  <c:v>2</c:v>
                </c:pt>
                <c:pt idx="15">
                  <c:v>1</c:v>
                </c:pt>
                <c:pt idx="16">
                  <c:v>1</c:v>
                </c:pt>
                <c:pt idx="17">
                  <c:v>1</c:v>
                </c:pt>
                <c:pt idx="18">
                  <c:v>1</c:v>
                </c:pt>
                <c:pt idx="19">
                  <c:v>1</c:v>
                </c:pt>
              </c:numCache>
            </c:numRef>
          </c:val>
        </c:ser>
        <c:dLbls>
          <c:dLblPos val="ctr"/>
          <c:showLegendKey val="0"/>
          <c:showVal val="1"/>
          <c:showCatName val="0"/>
          <c:showSerName val="0"/>
          <c:showPercent val="0"/>
          <c:showBubbleSize val="0"/>
        </c:dLbls>
        <c:gapWidth val="50"/>
        <c:overlap val="100"/>
        <c:axId val="255616176"/>
        <c:axId val="255857216"/>
      </c:barChart>
      <c:catAx>
        <c:axId val="255616176"/>
        <c:scaling>
          <c:orientation val="maxMin"/>
        </c:scaling>
        <c:delete val="0"/>
        <c:axPos val="l"/>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lang="es-CO" sz="1200" b="0" i="0" u="none" strike="noStrike" kern="1200" baseline="0">
                <a:solidFill>
                  <a:schemeClr val="tx1"/>
                </a:solidFill>
                <a:latin typeface="+mn-lt"/>
                <a:ea typeface="+mn-ea"/>
                <a:cs typeface="+mn-cs"/>
              </a:defRPr>
            </a:pPr>
            <a:endParaRPr lang="es-CO"/>
          </a:p>
        </c:txPr>
        <c:crossAx val="255857216"/>
        <c:crosses val="autoZero"/>
        <c:auto val="1"/>
        <c:lblAlgn val="ctr"/>
        <c:lblOffset val="100"/>
        <c:noMultiLvlLbl val="0"/>
      </c:catAx>
      <c:valAx>
        <c:axId val="255857216"/>
        <c:scaling>
          <c:orientation val="minMax"/>
        </c:scaling>
        <c:delete val="1"/>
        <c:axPos val="t"/>
        <c:numFmt formatCode="_(* #,##0_);_(* \(#,##0\);_(* &quot;-&quot;??_);_(@_)" sourceLinked="1"/>
        <c:majorTickMark val="out"/>
        <c:minorTickMark val="none"/>
        <c:tickLblPos val="nextTo"/>
        <c:crossAx val="255616176"/>
        <c:crosses val="autoZero"/>
        <c:crossBetween val="between"/>
      </c:valAx>
      <c:spPr>
        <a:noFill/>
        <a:ln>
          <a:noFill/>
        </a:ln>
        <a:effectLst/>
      </c:spPr>
    </c:plotArea>
    <c:plotVisOnly val="1"/>
    <c:dispBlanksAs val="gap"/>
    <c:showDLblsOverMax val="0"/>
  </c:chart>
  <c:spPr>
    <a:noFill/>
    <a:ln w="9525" cap="flat" cmpd="thickThin" algn="ctr">
      <a:solidFill>
        <a:schemeClr val="bg1"/>
      </a:solidFill>
      <a:prstDash val="solid"/>
    </a:ln>
    <a:effectLst/>
  </c:spPr>
  <c:txPr>
    <a:bodyPr/>
    <a:lstStyle/>
    <a:p>
      <a:pPr>
        <a:defRPr sz="1800"/>
      </a:pPr>
      <a:endParaRPr lang="es-CO"/>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5275994182945442"/>
          <c:y val="3.6457744899034805E-2"/>
          <c:w val="0.60347683712979383"/>
          <c:h val="0.92995090492590771"/>
        </c:manualLayout>
      </c:layout>
      <c:barChart>
        <c:barDir val="bar"/>
        <c:grouping val="stacked"/>
        <c:varyColors val="0"/>
        <c:ser>
          <c:idx val="0"/>
          <c:order val="0"/>
          <c:tx>
            <c:strRef>
              <c:f>Hoja1!$B$1</c:f>
              <c:strCache>
                <c:ptCount val="1"/>
                <c:pt idx="0">
                  <c:v>Cant. Notas</c:v>
                </c:pt>
              </c:strCache>
            </c:strRef>
          </c:tx>
          <c:spPr>
            <a:solidFill>
              <a:srgbClr val="00B050"/>
            </a:solidFill>
            <a:ln>
              <a:noFill/>
            </a:ln>
            <a:effectLst>
              <a:outerShdw blurRad="40000" dist="20000" dir="5400000" rotWithShape="0">
                <a:srgbClr val="000000">
                  <a:alpha val="38000"/>
                </a:srgbClr>
              </a:outerShdw>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Lbls>
            <c:spPr>
              <a:noFill/>
              <a:ln>
                <a:noFill/>
              </a:ln>
              <a:effectLst/>
            </c:spPr>
            <c:txPr>
              <a:bodyPr wrap="square" lIns="38100" tIns="19050" rIns="38100" bIns="19050" anchor="ctr">
                <a:spAutoFit/>
              </a:bodyPr>
              <a:lstStyle/>
              <a:p>
                <a:pPr>
                  <a:defRPr sz="1200" b="1">
                    <a:solidFill>
                      <a:schemeClr val="bg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Hoja1!$A$2:$A$13</c:f>
              <c:strCache>
                <c:ptCount val="12"/>
                <c:pt idx="0">
                  <c:v>Diego Heredia</c:v>
                </c:pt>
                <c:pt idx="1">
                  <c:v>Nataly Rueda</c:v>
                </c:pt>
                <c:pt idx="2">
                  <c:v>Jessica Cedeño</c:v>
                </c:pt>
                <c:pt idx="3">
                  <c:v>Andres Gonzales</c:v>
                </c:pt>
                <c:pt idx="4">
                  <c:v>Darcy Quinn</c:v>
                </c:pt>
                <c:pt idx="5">
                  <c:v>Sergio Grandas</c:v>
                </c:pt>
                <c:pt idx="6">
                  <c:v>José David Rodríguez</c:v>
                </c:pt>
                <c:pt idx="7">
                  <c:v>HUGO PARRA GÓMEZ</c:v>
                </c:pt>
                <c:pt idx="8">
                  <c:v>Natalie</c:v>
                </c:pt>
                <c:pt idx="9">
                  <c:v>César Rodríguez</c:v>
                </c:pt>
                <c:pt idx="10">
                  <c:v>Benrardo Polo</c:v>
                </c:pt>
                <c:pt idx="11">
                  <c:v>Daniel Hernandez</c:v>
                </c:pt>
              </c:strCache>
            </c:strRef>
          </c:cat>
          <c:val>
            <c:numRef>
              <c:f>Hoja1!$B$2:$B$13</c:f>
              <c:numCache>
                <c:formatCode>General</c:formatCode>
                <c:ptCount val="12"/>
                <c:pt idx="0">
                  <c:v>2</c:v>
                </c:pt>
                <c:pt idx="1">
                  <c:v>2</c:v>
                </c:pt>
                <c:pt idx="2">
                  <c:v>2</c:v>
                </c:pt>
                <c:pt idx="3">
                  <c:v>2</c:v>
                </c:pt>
                <c:pt idx="4">
                  <c:v>2</c:v>
                </c:pt>
                <c:pt idx="5">
                  <c:v>2</c:v>
                </c:pt>
                <c:pt idx="6">
                  <c:v>1</c:v>
                </c:pt>
                <c:pt idx="7">
                  <c:v>1</c:v>
                </c:pt>
                <c:pt idx="8">
                  <c:v>1</c:v>
                </c:pt>
                <c:pt idx="9">
                  <c:v>1</c:v>
                </c:pt>
                <c:pt idx="10">
                  <c:v>1</c:v>
                </c:pt>
                <c:pt idx="11">
                  <c:v>1</c:v>
                </c:pt>
              </c:numCache>
            </c:numRef>
          </c:val>
        </c:ser>
        <c:dLbls>
          <c:dLblPos val="ctr"/>
          <c:showLegendKey val="0"/>
          <c:showVal val="1"/>
          <c:showCatName val="0"/>
          <c:showSerName val="0"/>
          <c:showPercent val="0"/>
          <c:showBubbleSize val="0"/>
        </c:dLbls>
        <c:gapWidth val="50"/>
        <c:overlap val="100"/>
        <c:axId val="261459528"/>
        <c:axId val="261459920"/>
      </c:barChart>
      <c:catAx>
        <c:axId val="261459528"/>
        <c:scaling>
          <c:orientation val="maxMin"/>
        </c:scaling>
        <c:delete val="0"/>
        <c:axPos val="l"/>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lang="es-CO" sz="1200" b="0" i="0" u="none" strike="noStrike" kern="1200" baseline="0">
                <a:solidFill>
                  <a:schemeClr val="tx1"/>
                </a:solidFill>
                <a:latin typeface="+mn-lt"/>
                <a:ea typeface="+mn-ea"/>
                <a:cs typeface="+mn-cs"/>
              </a:defRPr>
            </a:pPr>
            <a:endParaRPr lang="es-CO"/>
          </a:p>
        </c:txPr>
        <c:crossAx val="261459920"/>
        <c:crosses val="autoZero"/>
        <c:auto val="1"/>
        <c:lblAlgn val="ctr"/>
        <c:lblOffset val="100"/>
        <c:noMultiLvlLbl val="0"/>
      </c:catAx>
      <c:valAx>
        <c:axId val="261459920"/>
        <c:scaling>
          <c:orientation val="minMax"/>
        </c:scaling>
        <c:delete val="1"/>
        <c:axPos val="t"/>
        <c:numFmt formatCode="General" sourceLinked="1"/>
        <c:majorTickMark val="out"/>
        <c:minorTickMark val="none"/>
        <c:tickLblPos val="nextTo"/>
        <c:crossAx val="261459528"/>
        <c:crosses val="autoZero"/>
        <c:crossBetween val="between"/>
      </c:valAx>
      <c:spPr>
        <a:noFill/>
        <a:ln>
          <a:noFill/>
        </a:ln>
        <a:effectLst/>
      </c:spPr>
    </c:plotArea>
    <c:plotVisOnly val="1"/>
    <c:dispBlanksAs val="gap"/>
    <c:showDLblsOverMax val="0"/>
  </c:chart>
  <c:spPr>
    <a:noFill/>
    <a:ln w="9525" cap="flat" cmpd="thickThin" algn="ctr">
      <a:solidFill>
        <a:schemeClr val="bg1"/>
      </a:solidFill>
      <a:prstDash val="solid"/>
    </a:ln>
    <a:effectLst/>
  </c:spPr>
  <c:txPr>
    <a:bodyPr/>
    <a:lstStyle/>
    <a:p>
      <a:pPr>
        <a:defRPr sz="1800"/>
      </a:pPr>
      <a:endParaRPr lang="es-C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5275994182945442"/>
          <c:y val="3.6457744899034805E-2"/>
          <c:w val="0.60347683712979383"/>
          <c:h val="0.92995090492590771"/>
        </c:manualLayout>
      </c:layout>
      <c:barChart>
        <c:barDir val="bar"/>
        <c:grouping val="stacked"/>
        <c:varyColors val="0"/>
        <c:ser>
          <c:idx val="0"/>
          <c:order val="0"/>
          <c:tx>
            <c:strRef>
              <c:f>Hoja1!$B$1</c:f>
              <c:strCache>
                <c:ptCount val="1"/>
                <c:pt idx="0">
                  <c:v>Cant. Notas</c:v>
                </c:pt>
              </c:strCache>
            </c:strRef>
          </c:tx>
          <c:spPr>
            <a:solidFill>
              <a:srgbClr val="C00000"/>
            </a:solidFill>
            <a:ln>
              <a:noFill/>
            </a:ln>
            <a:effectLst>
              <a:outerShdw blurRad="40000" dist="20000" dir="5400000" rotWithShape="0">
                <a:srgbClr val="000000">
                  <a:alpha val="38000"/>
                </a:srgbClr>
              </a:outerShdw>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Lbls>
            <c:spPr>
              <a:noFill/>
              <a:ln>
                <a:noFill/>
              </a:ln>
              <a:effectLst/>
            </c:spPr>
            <c:txPr>
              <a:bodyPr wrap="square" lIns="38100" tIns="19050" rIns="38100" bIns="19050" anchor="ctr">
                <a:spAutoFit/>
              </a:bodyPr>
              <a:lstStyle/>
              <a:p>
                <a:pPr>
                  <a:defRPr sz="1200" b="1">
                    <a:solidFill>
                      <a:schemeClr val="bg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Hoja1!$A$2:$A$13</c:f>
              <c:strCache>
                <c:ptCount val="12"/>
                <c:pt idx="0">
                  <c:v>Bernardo Polo</c:v>
                </c:pt>
                <c:pt idx="1">
                  <c:v>Jeisson Vera</c:v>
                </c:pt>
                <c:pt idx="2">
                  <c:v>Felipe Arias.</c:v>
                </c:pt>
                <c:pt idx="3">
                  <c:v>Alejandro Tibaduisa</c:v>
                </c:pt>
                <c:pt idx="4">
                  <c:v>Efraín Arce</c:v>
                </c:pt>
                <c:pt idx="5">
                  <c:v>Vanessa Perea</c:v>
                </c:pt>
                <c:pt idx="6">
                  <c:v>Juan Camilo Ramírez</c:v>
                </c:pt>
                <c:pt idx="7">
                  <c:v>Jeisson Fabián Vera</c:v>
                </c:pt>
                <c:pt idx="8">
                  <c:v>Camilo Ramírez.</c:v>
                </c:pt>
                <c:pt idx="9">
                  <c:v>Manuel Salazar</c:v>
                </c:pt>
                <c:pt idx="10">
                  <c:v>Carlos Andrés Cuevas</c:v>
                </c:pt>
                <c:pt idx="11">
                  <c:v>Jarith Muñóz</c:v>
                </c:pt>
              </c:strCache>
            </c:strRef>
          </c:cat>
          <c:val>
            <c:numRef>
              <c:f>Hoja1!$B$2:$B$13</c:f>
              <c:numCache>
                <c:formatCode>General</c:formatCode>
                <c:ptCount val="12"/>
                <c:pt idx="0">
                  <c:v>10</c:v>
                </c:pt>
                <c:pt idx="1">
                  <c:v>3</c:v>
                </c:pt>
                <c:pt idx="2">
                  <c:v>3</c:v>
                </c:pt>
                <c:pt idx="3">
                  <c:v>2</c:v>
                </c:pt>
                <c:pt idx="4">
                  <c:v>2</c:v>
                </c:pt>
                <c:pt idx="5">
                  <c:v>1</c:v>
                </c:pt>
                <c:pt idx="6">
                  <c:v>1</c:v>
                </c:pt>
                <c:pt idx="7">
                  <c:v>1</c:v>
                </c:pt>
                <c:pt idx="8">
                  <c:v>1</c:v>
                </c:pt>
                <c:pt idx="9">
                  <c:v>1</c:v>
                </c:pt>
                <c:pt idx="10">
                  <c:v>1</c:v>
                </c:pt>
                <c:pt idx="11">
                  <c:v>1</c:v>
                </c:pt>
              </c:numCache>
            </c:numRef>
          </c:val>
        </c:ser>
        <c:dLbls>
          <c:dLblPos val="ctr"/>
          <c:showLegendKey val="0"/>
          <c:showVal val="1"/>
          <c:showCatName val="0"/>
          <c:showSerName val="0"/>
          <c:showPercent val="0"/>
          <c:showBubbleSize val="0"/>
        </c:dLbls>
        <c:gapWidth val="50"/>
        <c:overlap val="100"/>
        <c:axId val="261460704"/>
        <c:axId val="261461096"/>
      </c:barChart>
      <c:catAx>
        <c:axId val="261460704"/>
        <c:scaling>
          <c:orientation val="maxMin"/>
        </c:scaling>
        <c:delete val="0"/>
        <c:axPos val="l"/>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lang="es-CO" sz="1200" b="0" i="0" u="none" strike="noStrike" kern="1200" baseline="0">
                <a:solidFill>
                  <a:schemeClr val="tx1"/>
                </a:solidFill>
                <a:latin typeface="+mn-lt"/>
                <a:ea typeface="+mn-ea"/>
                <a:cs typeface="+mn-cs"/>
              </a:defRPr>
            </a:pPr>
            <a:endParaRPr lang="es-CO"/>
          </a:p>
        </c:txPr>
        <c:crossAx val="261461096"/>
        <c:crosses val="autoZero"/>
        <c:auto val="1"/>
        <c:lblAlgn val="ctr"/>
        <c:lblOffset val="100"/>
        <c:noMultiLvlLbl val="0"/>
      </c:catAx>
      <c:valAx>
        <c:axId val="261461096"/>
        <c:scaling>
          <c:orientation val="minMax"/>
        </c:scaling>
        <c:delete val="1"/>
        <c:axPos val="t"/>
        <c:numFmt formatCode="General" sourceLinked="1"/>
        <c:majorTickMark val="out"/>
        <c:minorTickMark val="none"/>
        <c:tickLblPos val="nextTo"/>
        <c:crossAx val="261460704"/>
        <c:crosses val="autoZero"/>
        <c:crossBetween val="between"/>
      </c:valAx>
      <c:spPr>
        <a:noFill/>
        <a:ln>
          <a:noFill/>
        </a:ln>
        <a:effectLst/>
      </c:spPr>
    </c:plotArea>
    <c:plotVisOnly val="1"/>
    <c:dispBlanksAs val="gap"/>
    <c:showDLblsOverMax val="0"/>
  </c:chart>
  <c:spPr>
    <a:noFill/>
    <a:ln w="9525" cap="flat" cmpd="thickThin" algn="ctr">
      <a:solidFill>
        <a:schemeClr val="bg1"/>
      </a:solidFill>
      <a:prstDash val="solid"/>
    </a:ln>
    <a:effectLst/>
  </c:spPr>
  <c:txPr>
    <a:bodyPr/>
    <a:lstStyle/>
    <a:p>
      <a:pPr>
        <a:defRPr sz="1800"/>
      </a:pPr>
      <a:endParaRPr lang="es-CO"/>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manualLayout>
          <c:layoutTarget val="inner"/>
          <c:xMode val="edge"/>
          <c:yMode val="edge"/>
          <c:x val="0.35275994182945442"/>
          <c:y val="3.6457744899034805E-2"/>
          <c:w val="0.60347683712979383"/>
          <c:h val="0.92995090492590771"/>
        </c:manualLayout>
      </c:layout>
      <c:barChart>
        <c:barDir val="bar"/>
        <c:grouping val="stacked"/>
        <c:varyColors val="0"/>
        <c:ser>
          <c:idx val="0"/>
          <c:order val="0"/>
          <c:tx>
            <c:strRef>
              <c:f>Hoja1!$B$1</c:f>
              <c:strCache>
                <c:ptCount val="1"/>
                <c:pt idx="0">
                  <c:v>Cant. Notas</c:v>
                </c:pt>
              </c:strCache>
            </c:strRef>
          </c:tx>
          <c:spPr>
            <a:solidFill>
              <a:schemeClr val="bg1">
                <a:lumMod val="50000"/>
              </a:schemeClr>
            </a:solidFill>
            <a:ln>
              <a:noFill/>
            </a:ln>
            <a:effectLst>
              <a:outerShdw blurRad="40000" dist="20000" dir="5400000" rotWithShape="0">
                <a:srgbClr val="000000">
                  <a:alpha val="38000"/>
                </a:srgbClr>
              </a:outerShdw>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Lbls>
            <c:spPr>
              <a:noFill/>
              <a:ln>
                <a:noFill/>
              </a:ln>
              <a:effectLst/>
            </c:spPr>
            <c:txPr>
              <a:bodyPr wrap="square" lIns="38100" tIns="19050" rIns="38100" bIns="19050" anchor="ctr">
                <a:spAutoFit/>
              </a:bodyPr>
              <a:lstStyle/>
              <a:p>
                <a:pPr>
                  <a:defRPr sz="1200" b="1">
                    <a:solidFill>
                      <a:schemeClr val="bg1"/>
                    </a:solidFill>
                  </a:defRPr>
                </a:pPr>
                <a:endParaRPr lang="es-CO"/>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Hoja1!$A$2:$A$13</c:f>
              <c:strCache>
                <c:ptCount val="12"/>
                <c:pt idx="0">
                  <c:v>Bernardo Polo</c:v>
                </c:pt>
                <c:pt idx="1">
                  <c:v>Javier Barragán</c:v>
                </c:pt>
                <c:pt idx="2">
                  <c:v>Carlos Díaz</c:v>
                </c:pt>
                <c:pt idx="3">
                  <c:v>Angel Aguilar</c:v>
                </c:pt>
                <c:pt idx="4">
                  <c:v>Nataly Rueda</c:v>
                </c:pt>
                <c:pt idx="5">
                  <c:v>Alberto</c:v>
                </c:pt>
                <c:pt idx="6">
                  <c:v>Carlos Raigoso.</c:v>
                </c:pt>
                <c:pt idx="7">
                  <c:v>Carolina Martínez</c:v>
                </c:pt>
                <c:pt idx="8">
                  <c:v>Jessica Cedeño</c:v>
                </c:pt>
                <c:pt idx="9">
                  <c:v>Néstor Morales</c:v>
                </c:pt>
                <c:pt idx="10">
                  <c:v>Iván Serrano</c:v>
                </c:pt>
                <c:pt idx="11">
                  <c:v>Efraín Arce</c:v>
                </c:pt>
              </c:strCache>
            </c:strRef>
          </c:cat>
          <c:val>
            <c:numRef>
              <c:f>Hoja1!$B$2:$B$13</c:f>
              <c:numCache>
                <c:formatCode>General</c:formatCode>
                <c:ptCount val="12"/>
                <c:pt idx="0">
                  <c:v>4</c:v>
                </c:pt>
                <c:pt idx="1">
                  <c:v>4</c:v>
                </c:pt>
                <c:pt idx="2">
                  <c:v>4</c:v>
                </c:pt>
                <c:pt idx="3">
                  <c:v>3</c:v>
                </c:pt>
                <c:pt idx="4">
                  <c:v>3</c:v>
                </c:pt>
                <c:pt idx="5">
                  <c:v>3</c:v>
                </c:pt>
                <c:pt idx="6">
                  <c:v>3</c:v>
                </c:pt>
                <c:pt idx="7">
                  <c:v>3</c:v>
                </c:pt>
                <c:pt idx="8">
                  <c:v>3</c:v>
                </c:pt>
                <c:pt idx="9">
                  <c:v>2</c:v>
                </c:pt>
                <c:pt idx="10">
                  <c:v>2</c:v>
                </c:pt>
                <c:pt idx="11">
                  <c:v>2</c:v>
                </c:pt>
              </c:numCache>
            </c:numRef>
          </c:val>
        </c:ser>
        <c:dLbls>
          <c:dLblPos val="ctr"/>
          <c:showLegendKey val="0"/>
          <c:showVal val="1"/>
          <c:showCatName val="0"/>
          <c:showSerName val="0"/>
          <c:showPercent val="0"/>
          <c:showBubbleSize val="0"/>
        </c:dLbls>
        <c:gapWidth val="50"/>
        <c:overlap val="100"/>
        <c:axId val="261461880"/>
        <c:axId val="261462272"/>
      </c:barChart>
      <c:catAx>
        <c:axId val="261461880"/>
        <c:scaling>
          <c:orientation val="maxMin"/>
        </c:scaling>
        <c:delete val="0"/>
        <c:axPos val="l"/>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lang="es-CO" sz="1200" b="0" i="0" u="none" strike="noStrike" kern="1200" baseline="0">
                <a:solidFill>
                  <a:schemeClr val="tx1"/>
                </a:solidFill>
                <a:latin typeface="+mn-lt"/>
                <a:ea typeface="+mn-ea"/>
                <a:cs typeface="+mn-cs"/>
              </a:defRPr>
            </a:pPr>
            <a:endParaRPr lang="es-CO"/>
          </a:p>
        </c:txPr>
        <c:crossAx val="261462272"/>
        <c:crosses val="autoZero"/>
        <c:auto val="1"/>
        <c:lblAlgn val="ctr"/>
        <c:lblOffset val="100"/>
        <c:noMultiLvlLbl val="0"/>
      </c:catAx>
      <c:valAx>
        <c:axId val="261462272"/>
        <c:scaling>
          <c:orientation val="minMax"/>
        </c:scaling>
        <c:delete val="1"/>
        <c:axPos val="t"/>
        <c:numFmt formatCode="General" sourceLinked="1"/>
        <c:majorTickMark val="out"/>
        <c:minorTickMark val="none"/>
        <c:tickLblPos val="nextTo"/>
        <c:crossAx val="261461880"/>
        <c:crosses val="autoZero"/>
        <c:crossBetween val="between"/>
      </c:valAx>
      <c:spPr>
        <a:noFill/>
        <a:ln>
          <a:noFill/>
        </a:ln>
        <a:effectLst/>
      </c:spPr>
    </c:plotArea>
    <c:plotVisOnly val="1"/>
    <c:dispBlanksAs val="gap"/>
    <c:showDLblsOverMax val="0"/>
  </c:chart>
  <c:spPr>
    <a:noFill/>
    <a:ln w="9525" cap="flat" cmpd="thickThin" algn="ctr">
      <a:solidFill>
        <a:schemeClr val="bg1"/>
      </a:solidFill>
      <a:prstDash val="solid"/>
    </a:ln>
    <a:effectLst/>
  </c:spPr>
  <c:txPr>
    <a:bodyPr/>
    <a:lstStyle/>
    <a:p>
      <a:pPr>
        <a:defRPr sz="1800"/>
      </a:pPr>
      <a:endParaRPr lang="es-CO"/>
    </a:p>
  </c:txPr>
  <c:externalData r:id="rId1">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withinLinear" id="14">
  <a:schemeClr val="accent1"/>
</cs:colorStyle>
</file>

<file path=ppt/charts/colors4.xml><?xml version="1.0" encoding="utf-8"?>
<cs:colorStyle xmlns:cs="http://schemas.microsoft.com/office/drawing/2012/chartStyle" xmlns:a="http://schemas.openxmlformats.org/drawingml/2006/main" meth="withinLinear" id="14">
  <a:schemeClr val="accent1"/>
</cs:colorStyle>
</file>

<file path=ppt/charts/colors5.xml><?xml version="1.0" encoding="utf-8"?>
<cs:colorStyle xmlns:cs="http://schemas.microsoft.com/office/drawing/2012/chartStyle" xmlns:a="http://schemas.openxmlformats.org/drawingml/2006/main" meth="withinLinear" id="14">
  <a:schemeClr val="accent1"/>
</cs:colorStyle>
</file>

<file path=ppt/charts/colors6.xml><?xml version="1.0" encoding="utf-8"?>
<cs:colorStyle xmlns:cs="http://schemas.microsoft.com/office/drawing/2012/chartStyle" xmlns:a="http://schemas.openxmlformats.org/drawingml/2006/main" meth="withinLinear" id="14">
  <a:schemeClr val="accent1"/>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4">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4">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4">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104">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4">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Participación por medio.</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B7036B79-E233-4894-BF05-DFD3C98A2D2E}" type="presOf" srcId="{DBCDC90F-AE50-4EF0-BE61-8029CA566A7F}" destId="{28011EA7-351B-4549-94D7-82F08A65061F}" srcOrd="0" destOrd="0" presId="urn:microsoft.com/office/officeart/2005/8/layout/vList2"/>
    <dgm:cxn modelId="{B4980C14-5831-4E03-9358-DFE0A2098B90}" type="presOf" srcId="{D1E2F832-E601-4EE8-AC15-AAC5892661CF}" destId="{27E2B4C7-B28D-4E46-85F8-8487640C8334}" srcOrd="0" destOrd="0" presId="urn:microsoft.com/office/officeart/2005/8/layout/vList2"/>
    <dgm:cxn modelId="{366BA96F-9DEC-43E4-80F9-333743BC3DA1}"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Incidencia por periodista. Top 10 </a:t>
          </a:r>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C32954AC-E0EC-4148-892A-36F55AF463E2}" type="presOf" srcId="{DBCDC90F-AE50-4EF0-BE61-8029CA566A7F}" destId="{28011EA7-351B-4549-94D7-82F08A65061F}" srcOrd="0" destOrd="0" presId="urn:microsoft.com/office/officeart/2005/8/layout/vList2"/>
    <dgm:cxn modelId="{806C5BDE-23E2-459B-A040-63C363586599}" type="presOf" srcId="{D1E2F832-E601-4EE8-AC15-AAC5892661CF}" destId="{27E2B4C7-B28D-4E46-85F8-8487640C8334}" srcOrd="0" destOrd="0" presId="urn:microsoft.com/office/officeart/2005/8/layout/vList2"/>
    <dgm:cxn modelId="{2B7E6DF9-B8FC-4F85-BA46-6A70DED34A35}"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Trazabilidad</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92399AFB-3A30-4A67-BC29-62CCD2852C79}" type="presOf" srcId="{D1E2F832-E601-4EE8-AC15-AAC5892661CF}" destId="{27E2B4C7-B28D-4E46-85F8-8487640C8334}" srcOrd="0" destOrd="0" presId="urn:microsoft.com/office/officeart/2005/8/layout/vList2"/>
    <dgm:cxn modelId="{FAF28B43-46B6-411C-80E1-774D4EC50BBA}" type="presOf" srcId="{DBCDC90F-AE50-4EF0-BE61-8029CA566A7F}" destId="{28011EA7-351B-4549-94D7-82F08A65061F}" srcOrd="0" destOrd="0" presId="urn:microsoft.com/office/officeart/2005/8/layout/vList2"/>
    <dgm:cxn modelId="{3DC1B0E3-B45E-43A8-ACBE-E46FD27B3AB7}"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rgbClr val="4786AC"/>
          </a:solidFill>
        </a:ln>
        <a:effectLst>
          <a:outerShdw blurRad="50800" dist="38100" dir="8100000" algn="tr" rotWithShape="0">
            <a:prstClr val="black">
              <a:alpha val="40000"/>
            </a:prstClr>
          </a:outerShdw>
        </a:effectLst>
      </dgm:spPr>
      <dgm:t>
        <a:bodyPr/>
        <a:lstStyle/>
        <a:p>
          <a:pPr algn="ctr" rtl="0"/>
          <a:r>
            <a:rPr lang="es-CO" dirty="0" smtClean="0"/>
            <a:t>Soportes regionales</a:t>
          </a:r>
          <a:endParaRPr lang="es-CO"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2857" custLinFactNeighborY="5436">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1F06CA0B-564C-4C8A-99A2-161B9D62FBB4}" type="presOf" srcId="{D1E2F832-E601-4EE8-AC15-AAC5892661CF}" destId="{27E2B4C7-B28D-4E46-85F8-8487640C8334}" srcOrd="0" destOrd="0" presId="urn:microsoft.com/office/officeart/2005/8/layout/vList2"/>
    <dgm:cxn modelId="{B7B3FB47-5CAD-4A2A-BA08-040522664B28}" type="presOf" srcId="{DBCDC90F-AE50-4EF0-BE61-8029CA566A7F}" destId="{28011EA7-351B-4549-94D7-82F08A65061F}" srcOrd="0" destOrd="0" presId="urn:microsoft.com/office/officeart/2005/8/layout/vList2"/>
    <dgm:cxn modelId="{B1652CD7-B984-40BA-BFB7-5F64D8C365DB}"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rgbClr val="4786AC"/>
          </a:solidFill>
        </a:ln>
        <a:effectLst>
          <a:outerShdw blurRad="50800" dist="38100" dir="8100000" algn="tr" rotWithShape="0">
            <a:prstClr val="black">
              <a:alpha val="40000"/>
            </a:prstClr>
          </a:outerShdw>
        </a:effectLst>
      </dgm:spPr>
      <dgm:t>
        <a:bodyPr/>
        <a:lstStyle/>
        <a:p>
          <a:pPr algn="ctr" rtl="0"/>
          <a:r>
            <a:rPr lang="es-CO" dirty="0" smtClean="0"/>
            <a:t>Soportes nacionales</a:t>
          </a:r>
          <a:endParaRPr lang="es-CO"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X="22973" custLinFactNeighborX="100000" custLinFactNeighborY="17954">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C7BB2240-7C12-442D-92B1-35C33185E30B}" type="presOf" srcId="{DBCDC90F-AE50-4EF0-BE61-8029CA566A7F}" destId="{28011EA7-351B-4549-94D7-82F08A65061F}" srcOrd="0" destOrd="0" presId="urn:microsoft.com/office/officeart/2005/8/layout/vList2"/>
    <dgm:cxn modelId="{DCCF6726-A647-4327-A922-7D8335C4B1B4}" type="presOf" srcId="{D1E2F832-E601-4EE8-AC15-AAC5892661CF}" destId="{27E2B4C7-B28D-4E46-85F8-8487640C8334}" srcOrd="0" destOrd="0" presId="urn:microsoft.com/office/officeart/2005/8/layout/vList2"/>
    <dgm:cxn modelId="{CCE7931C-0FEB-4E2D-B8AD-F01D5C51C920}"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Origen. Top 10.</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F4ED85D1-57FE-411E-AA29-E75C8A701D6A}" type="presOf" srcId="{DBCDC90F-AE50-4EF0-BE61-8029CA566A7F}" destId="{28011EA7-351B-4549-94D7-82F08A65061F}" srcOrd="0" destOrd="0" presId="urn:microsoft.com/office/officeart/2005/8/layout/vList2"/>
    <dgm:cxn modelId="{A168F205-2F4A-4FAD-9BDA-611336E24F5A}" type="presOf" srcId="{D1E2F832-E601-4EE8-AC15-AAC5892661CF}" destId="{27E2B4C7-B28D-4E46-85F8-8487640C8334}" srcOrd="0" destOrd="0" presId="urn:microsoft.com/office/officeart/2005/8/layout/vList2"/>
    <dgm:cxn modelId="{8CC4A5F4-8F37-4ACA-9644-D4353ABE3FEF}"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Medios que mas publicaron. Top 15</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D563AD68-A684-410B-8A90-8AB4BAC2491A}" type="presOf" srcId="{D1E2F832-E601-4EE8-AC15-AAC5892661CF}" destId="{27E2B4C7-B28D-4E46-85F8-8487640C8334}" srcOrd="0" destOrd="0" presId="urn:microsoft.com/office/officeart/2005/8/layout/vList2"/>
    <dgm:cxn modelId="{4F1C63F9-27ED-47E5-BB4B-498E842091FF}" type="presOf" srcId="{DBCDC90F-AE50-4EF0-BE61-8029CA566A7F}" destId="{28011EA7-351B-4549-94D7-82F08A65061F}" srcOrd="0" destOrd="0" presId="urn:microsoft.com/office/officeart/2005/8/layout/vList2"/>
    <dgm:cxn modelId="{D4180F56-E8CB-4F29-AF0D-670F1D1A269A}"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Temática. Top 10</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FB0790E0-523B-4004-8508-565697150D3B}" type="presOf" srcId="{D1E2F832-E601-4EE8-AC15-AAC5892661CF}" destId="{27E2B4C7-B28D-4E46-85F8-8487640C8334}" srcOrd="0" destOrd="0" presId="urn:microsoft.com/office/officeart/2005/8/layout/vList2"/>
    <dgm:cxn modelId="{D98BE341-CD09-438F-A0B3-1BE303B62AA5}" type="presOf" srcId="{DBCDC90F-AE50-4EF0-BE61-8029CA566A7F}" destId="{28011EA7-351B-4549-94D7-82F08A65061F}" srcOrd="0" destOrd="0" presId="urn:microsoft.com/office/officeart/2005/8/layout/vList2"/>
    <dgm:cxn modelId="{388010FA-8B02-48FF-B891-D4BDD469D451}"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Boletines. </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BC240FBD-62F9-4DF0-93CA-7834439CB47C}" type="presOf" srcId="{D1E2F832-E601-4EE8-AC15-AAC5892661CF}" destId="{27E2B4C7-B28D-4E46-85F8-8487640C8334}" srcOrd="0" destOrd="0" presId="urn:microsoft.com/office/officeart/2005/8/layout/vList2"/>
    <dgm:cxn modelId="{5ECB8278-C705-4F4A-81D2-CE76C23AC1EA}" type="presOf" srcId="{DBCDC90F-AE50-4EF0-BE61-8029CA566A7F}" destId="{28011EA7-351B-4549-94D7-82F08A65061F}" srcOrd="0" destOrd="0" presId="urn:microsoft.com/office/officeart/2005/8/layout/vList2"/>
    <dgm:cxn modelId="{1B0202AB-8D7A-44F4-B53D-F2BA28BB0A2A}"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Directora del IDU </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344B059E-13D8-440B-A506-0D90407363A6}" type="presOf" srcId="{DBCDC90F-AE50-4EF0-BE61-8029CA566A7F}" destId="{28011EA7-351B-4549-94D7-82F08A65061F}" srcOrd="0" destOrd="0" presId="urn:microsoft.com/office/officeart/2005/8/layout/vList2"/>
    <dgm:cxn modelId="{66F85F00-F21E-495F-9C68-6D60A1E7EE09}" type="presOf" srcId="{D1E2F832-E601-4EE8-AC15-AAC5892661CF}" destId="{27E2B4C7-B28D-4E46-85F8-8487640C8334}" srcOrd="0" destOrd="0" presId="urn:microsoft.com/office/officeart/2005/8/layout/vList2"/>
    <dgm:cxn modelId="{26B9EB58-DF00-4785-B188-CDEDD4C45FBD}"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Trazabilidad por medio.</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8445" custLinFactNeighborY="9416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12EF6D68-8436-4B2F-B936-5F0138D3DCBA}" type="presOf" srcId="{D1E2F832-E601-4EE8-AC15-AAC5892661CF}" destId="{27E2B4C7-B28D-4E46-85F8-8487640C8334}" srcOrd="0" destOrd="0" presId="urn:microsoft.com/office/officeart/2005/8/layout/vList2"/>
    <dgm:cxn modelId="{1D0ADCB3-6806-459A-A6B0-C933B42C044C}" type="presOf" srcId="{DBCDC90F-AE50-4EF0-BE61-8029CA566A7F}" destId="{28011EA7-351B-4549-94D7-82F08A65061F}" srcOrd="0" destOrd="0" presId="urn:microsoft.com/office/officeart/2005/8/layout/vList2"/>
    <dgm:cxn modelId="{E4A1CE44-E637-4289-9425-6836E3029B94}"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rgbClr val="4786AC"/>
          </a:solidFill>
        </a:ln>
        <a:effectLst>
          <a:outerShdw blurRad="50800" dist="38100" dir="8100000" algn="tr" rotWithShape="0">
            <a:prstClr val="black">
              <a:alpha val="40000"/>
            </a:prstClr>
          </a:outerShdw>
        </a:effectLst>
      </dgm:spPr>
      <dgm:t>
        <a:bodyPr/>
        <a:lstStyle/>
        <a:p>
          <a:pPr algn="ctr" rtl="0"/>
          <a:r>
            <a:rPr lang="es-CO" dirty="0" smtClean="0"/>
            <a:t>Cantidad de notas por medio</a:t>
          </a:r>
          <a:endParaRPr lang="es-CO"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8013E3E4-4BF4-4EF2-B534-AC814EA613B8}" type="presOf" srcId="{D1E2F832-E601-4EE8-AC15-AAC5892661CF}" destId="{27E2B4C7-B28D-4E46-85F8-8487640C8334}" srcOrd="0" destOrd="0" presId="urn:microsoft.com/office/officeart/2005/8/layout/vList2"/>
    <dgm:cxn modelId="{C800DE49-824B-4DBD-AFAF-DDEF0826BC0C}" type="presOf" srcId="{DBCDC90F-AE50-4EF0-BE61-8029CA566A7F}" destId="{28011EA7-351B-4549-94D7-82F08A65061F}" srcOrd="0" destOrd="0" presId="urn:microsoft.com/office/officeart/2005/8/layout/vList2"/>
    <dgm:cxn modelId="{E9B0FB12-B441-4935-9A8E-6478CDCB30D2}"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Análisis de los medios. Televisión.</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B9D32418-75FD-404B-B6CE-C604BC98CC88}" type="presOf" srcId="{D1E2F832-E601-4EE8-AC15-AAC5892661CF}" destId="{27E2B4C7-B28D-4E46-85F8-8487640C8334}" srcOrd="0" destOrd="0" presId="urn:microsoft.com/office/officeart/2005/8/layout/vList2"/>
    <dgm:cxn modelId="{55CB3080-0A4D-476F-B7DD-34CD170980F3}" type="presOf" srcId="{DBCDC90F-AE50-4EF0-BE61-8029CA566A7F}" destId="{28011EA7-351B-4549-94D7-82F08A65061F}" srcOrd="0" destOrd="0" presId="urn:microsoft.com/office/officeart/2005/8/layout/vList2"/>
    <dgm:cxn modelId="{B4C52833-9CA2-430E-A766-28AE3B5CA806}"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Análisis de los medios. Radio.</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790D55A4-2A0F-4B15-87DD-2C1419955619}" type="presOf" srcId="{D1E2F832-E601-4EE8-AC15-AAC5892661CF}" destId="{27E2B4C7-B28D-4E46-85F8-8487640C8334}" srcOrd="0" destOrd="0" presId="urn:microsoft.com/office/officeart/2005/8/layout/vList2"/>
    <dgm:cxn modelId="{E87C2506-AF0A-4170-BDDE-A256E477ABC8}" type="presOf" srcId="{DBCDC90F-AE50-4EF0-BE61-8029CA566A7F}" destId="{28011EA7-351B-4549-94D7-82F08A65061F}" srcOrd="0" destOrd="0" presId="urn:microsoft.com/office/officeart/2005/8/layout/vList2"/>
    <dgm:cxn modelId="{6AACF91B-C62F-41C4-AE7F-BC42C7009D2A}"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Análisis de los medios. Impresos.</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027C1AEA-02D2-44A5-B278-2F5FA623DE80}" type="presOf" srcId="{DBCDC90F-AE50-4EF0-BE61-8029CA566A7F}" destId="{28011EA7-351B-4549-94D7-82F08A65061F}" srcOrd="0" destOrd="0" presId="urn:microsoft.com/office/officeart/2005/8/layout/vList2"/>
    <dgm:cxn modelId="{806BF3F7-11A4-4D07-813C-AB3B3FF353D9}" type="presOf" srcId="{D1E2F832-E601-4EE8-AC15-AAC5892661CF}" destId="{27E2B4C7-B28D-4E46-85F8-8487640C8334}" srcOrd="0" destOrd="0" presId="urn:microsoft.com/office/officeart/2005/8/layout/vList2"/>
    <dgm:cxn modelId="{B9CE5612-203F-47D5-BE6B-C48BA81358EA}"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Análisis de los medios. Internet.</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44F08FDA-D7DE-4FCB-8786-6E1EFFF5A658}" type="presOf" srcId="{D1E2F832-E601-4EE8-AC15-AAC5892661CF}" destId="{27E2B4C7-B28D-4E46-85F8-8487640C8334}" srcOrd="0" destOrd="0" presId="urn:microsoft.com/office/officeart/2005/8/layout/vList2"/>
    <dgm:cxn modelId="{7BE695C3-4357-4FD7-80BE-F97277099945}" type="presOf" srcId="{DBCDC90F-AE50-4EF0-BE61-8029CA566A7F}" destId="{28011EA7-351B-4549-94D7-82F08A65061F}" srcOrd="0" destOrd="0" presId="urn:microsoft.com/office/officeart/2005/8/layout/vList2"/>
    <dgm:cxn modelId="{5F5AFE12-C8BE-4F18-AEDE-D743FCC06CC8}"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Comparativo con otras entidades del Distrito</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8FAD3687-E714-4B8C-90D9-B7F253F64D21}" type="presOf" srcId="{D1E2F832-E601-4EE8-AC15-AAC5892661CF}" destId="{27E2B4C7-B28D-4E46-85F8-8487640C8334}" srcOrd="0" destOrd="0" presId="urn:microsoft.com/office/officeart/2005/8/layout/vList2"/>
    <dgm:cxn modelId="{BD244526-CCDD-4868-B22A-BC23F9F05298}" type="presOf" srcId="{DBCDC90F-AE50-4EF0-BE61-8029CA566A7F}" destId="{28011EA7-351B-4549-94D7-82F08A65061F}" srcOrd="0" destOrd="0" presId="urn:microsoft.com/office/officeart/2005/8/layout/vList2"/>
    <dgm:cxn modelId="{0E9CBF00-2117-466D-85E1-BBD26894BDF5}"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chemeClr val="bg1"/>
          </a:solidFill>
        </a:ln>
        <a:effectLst/>
      </dgm:spPr>
      <dgm:t>
        <a:bodyPr/>
        <a:lstStyle/>
        <a:p>
          <a:pPr algn="ctr" rtl="0"/>
          <a:r>
            <a:rPr lang="es-CO" b="1" dirty="0" smtClean="0"/>
            <a:t>Hallazgos</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45014A91-AC70-4970-9B37-470C183F410F}" type="presOf" srcId="{DBCDC90F-AE50-4EF0-BE61-8029CA566A7F}" destId="{28011EA7-351B-4549-94D7-82F08A65061F}" srcOrd="0" destOrd="0" presId="urn:microsoft.com/office/officeart/2005/8/layout/vList2"/>
    <dgm:cxn modelId="{3A7F9624-46F0-443B-88B8-BD50BB431CEA}" type="presOf" srcId="{D1E2F832-E601-4EE8-AC15-AAC5892661CF}" destId="{27E2B4C7-B28D-4E46-85F8-8487640C8334}" srcOrd="0" destOrd="0" presId="urn:microsoft.com/office/officeart/2005/8/layout/vList2"/>
    <dgm:cxn modelId="{D70B6638-51CD-4EAC-8255-70D35AC322F3}"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solidFill>
            <a:srgbClr val="4786AC"/>
          </a:solidFill>
        </a:ln>
        <a:effectLst>
          <a:outerShdw blurRad="50800" dist="38100" dir="8100000" algn="tr" rotWithShape="0">
            <a:prstClr val="black">
              <a:alpha val="40000"/>
            </a:prstClr>
          </a:outerShdw>
        </a:effectLst>
      </dgm:spPr>
      <dgm:t>
        <a:bodyPr/>
        <a:lstStyle/>
        <a:p>
          <a:pPr algn="ctr" rtl="0"/>
          <a:r>
            <a:rPr lang="es-CO" dirty="0" smtClean="0"/>
            <a:t>Porcentaje por participación</a:t>
          </a:r>
          <a:endParaRPr lang="es-CO"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X="100000" custLinFactNeighborX="116810" custLinFactNeighborY="-44637">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F2396ADE-2594-46C4-BD50-E0DDEFCE4CA9}" type="presOf" srcId="{D1E2F832-E601-4EE8-AC15-AAC5892661CF}" destId="{27E2B4C7-B28D-4E46-85F8-8487640C8334}" srcOrd="0" destOrd="0" presId="urn:microsoft.com/office/officeart/2005/8/layout/vList2"/>
    <dgm:cxn modelId="{885F2067-0800-4402-9F01-7B96951CF2F6}" type="presOf" srcId="{DBCDC90F-AE50-4EF0-BE61-8029CA566A7F}" destId="{28011EA7-351B-4549-94D7-82F08A65061F}" srcOrd="0" destOrd="0" presId="urn:microsoft.com/office/officeart/2005/8/layout/vList2"/>
    <dgm:cxn modelId="{D90B3DBA-6746-4CE8-82A2-6CA560E02137}"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Análisis de los medios. Total medios.</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12B028FF-8A78-46FA-91F8-EAEF8361C7B4}" type="presOf" srcId="{D1E2F832-E601-4EE8-AC15-AAC5892661CF}" destId="{27E2B4C7-B28D-4E46-85F8-8487640C8334}" srcOrd="0" destOrd="0" presId="urn:microsoft.com/office/officeart/2005/8/layout/vList2"/>
    <dgm:cxn modelId="{E9E3AE00-082D-47B8-AA9F-B9C4023EBAA5}" type="presOf" srcId="{DBCDC90F-AE50-4EF0-BE61-8029CA566A7F}" destId="{28011EA7-351B-4549-94D7-82F08A65061F}" srcOrd="0" destOrd="0" presId="urn:microsoft.com/office/officeart/2005/8/layout/vList2"/>
    <dgm:cxn modelId="{6152DCD6-ECA7-447B-923B-2C8FD572AAA1}"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Trazabilidad</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87674D7D-9863-464E-81D8-7C6CF24AD9FC}" type="presOf" srcId="{DBCDC90F-AE50-4EF0-BE61-8029CA566A7F}" destId="{28011EA7-351B-4549-94D7-82F08A65061F}" srcOrd="0" destOrd="0" presId="urn:microsoft.com/office/officeart/2005/8/layout/vList2"/>
    <dgm:cxn modelId="{23169C42-2D41-4E04-AEF5-A7F840DAEB08}" type="presOf" srcId="{D1E2F832-E601-4EE8-AC15-AAC5892661CF}" destId="{27E2B4C7-B28D-4E46-85F8-8487640C8334}" srcOrd="0" destOrd="0" presId="urn:microsoft.com/office/officeart/2005/8/layout/vList2"/>
    <dgm:cxn modelId="{3C8269D7-B0C2-4EE9-955D-EB8444F79A79}"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Noticias del Entorno. Temáticas.</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83394FFB-A74E-4BB3-BD67-ADB9131F649F}" type="presOf" srcId="{D1E2F832-E601-4EE8-AC15-AAC5892661CF}" destId="{27E2B4C7-B28D-4E46-85F8-8487640C8334}" srcOrd="0" destOrd="0" presId="urn:microsoft.com/office/officeart/2005/8/layout/vList2"/>
    <dgm:cxn modelId="{1826C69D-614C-41CC-B242-700E247DAEE5}" type="presOf" srcId="{DBCDC90F-AE50-4EF0-BE61-8029CA566A7F}" destId="{28011EA7-351B-4549-94D7-82F08A65061F}" srcOrd="0" destOrd="0" presId="urn:microsoft.com/office/officeart/2005/8/layout/vList2"/>
    <dgm:cxn modelId="{A49DC6D9-DB35-4CB5-81BD-9D514A5F87D0}"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Incidencia total</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1533" custLinFactNeighborY="-758">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96A3EB0E-CA9F-44DC-8EFA-83EA5EA10605}" type="presOf" srcId="{DBCDC90F-AE50-4EF0-BE61-8029CA566A7F}" destId="{28011EA7-351B-4549-94D7-82F08A65061F}" srcOrd="0" destOrd="0" presId="urn:microsoft.com/office/officeart/2005/8/layout/vList2"/>
    <dgm:cxn modelId="{677B93C2-83B8-43FA-883F-48CC01507A59}" type="presOf" srcId="{D1E2F832-E601-4EE8-AC15-AAC5892661CF}" destId="{27E2B4C7-B28D-4E46-85F8-8487640C8334}" srcOrd="0" destOrd="0" presId="urn:microsoft.com/office/officeart/2005/8/layout/vList2"/>
    <dgm:cxn modelId="{CD5D76A4-125C-49BA-8A52-5C5B88640F9D}"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Calificación</a:t>
          </a:r>
          <a:endParaRPr lang="es-CO" b="1" dirty="0"/>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EAACDE3C-111B-48EF-B530-8C58C723480C}" type="presOf" srcId="{D1E2F832-E601-4EE8-AC15-AAC5892661CF}" destId="{27E2B4C7-B28D-4E46-85F8-8487640C8334}" srcOrd="0" destOrd="0" presId="urn:microsoft.com/office/officeart/2005/8/layout/vList2"/>
    <dgm:cxn modelId="{F8FB2EC2-0539-4B4C-830E-86BC57920D18}" type="presOf" srcId="{DBCDC90F-AE50-4EF0-BE61-8029CA566A7F}" destId="{28011EA7-351B-4549-94D7-82F08A65061F}" srcOrd="0" destOrd="0" presId="urn:microsoft.com/office/officeart/2005/8/layout/vList2"/>
    <dgm:cxn modelId="{03C57834-49CB-4944-AD12-E5D294FECD2B}"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BCDC90F-AE50-4EF0-BE61-8029CA566A7F}" type="doc">
      <dgm:prSet loTypeId="urn:microsoft.com/office/officeart/2005/8/layout/vList2" loCatId="list" qsTypeId="urn:microsoft.com/office/officeart/2005/8/quickstyle/simple2" qsCatId="simple" csTypeId="urn:microsoft.com/office/officeart/2005/8/colors/accent1_1" csCatId="accent1" phldr="1"/>
      <dgm:spPr/>
      <dgm:t>
        <a:bodyPr/>
        <a:lstStyle/>
        <a:p>
          <a:endParaRPr lang="es-CO"/>
        </a:p>
      </dgm:t>
    </dgm:pt>
    <dgm:pt modelId="{D1E2F832-E601-4EE8-AC15-AAC5892661CF}">
      <dgm:prSet/>
      <dgm:spPr>
        <a:ln>
          <a:noFill/>
        </a:ln>
        <a:effectLst/>
      </dgm:spPr>
      <dgm:t>
        <a:bodyPr/>
        <a:lstStyle/>
        <a:p>
          <a:pPr algn="ctr" rtl="0"/>
          <a:r>
            <a:rPr lang="es-CO" b="1" dirty="0" smtClean="0"/>
            <a:t>Calificación por medio. Top 10</a:t>
          </a:r>
        </a:p>
      </dgm:t>
    </dgm:pt>
    <dgm:pt modelId="{EFE00741-610E-42F1-AA40-876EA9458C78}" type="parTrans" cxnId="{27866BBD-A5FC-434B-96D2-6AE6995ADE77}">
      <dgm:prSet/>
      <dgm:spPr/>
      <dgm:t>
        <a:bodyPr/>
        <a:lstStyle/>
        <a:p>
          <a:endParaRPr lang="es-CO"/>
        </a:p>
      </dgm:t>
    </dgm:pt>
    <dgm:pt modelId="{3866167C-105E-46C1-B078-E2A6A62F8A10}" type="sibTrans" cxnId="{27866BBD-A5FC-434B-96D2-6AE6995ADE77}">
      <dgm:prSet/>
      <dgm:spPr/>
      <dgm:t>
        <a:bodyPr/>
        <a:lstStyle/>
        <a:p>
          <a:endParaRPr lang="es-CO"/>
        </a:p>
      </dgm:t>
    </dgm:pt>
    <dgm:pt modelId="{28011EA7-351B-4549-94D7-82F08A65061F}" type="pres">
      <dgm:prSet presAssocID="{DBCDC90F-AE50-4EF0-BE61-8029CA566A7F}" presName="linear" presStyleCnt="0">
        <dgm:presLayoutVars>
          <dgm:animLvl val="lvl"/>
          <dgm:resizeHandles val="exact"/>
        </dgm:presLayoutVars>
      </dgm:prSet>
      <dgm:spPr/>
      <dgm:t>
        <a:bodyPr/>
        <a:lstStyle/>
        <a:p>
          <a:endParaRPr lang="es-CO"/>
        </a:p>
      </dgm:t>
    </dgm:pt>
    <dgm:pt modelId="{27E2B4C7-B28D-4E46-85F8-8487640C8334}" type="pres">
      <dgm:prSet presAssocID="{D1E2F832-E601-4EE8-AC15-AAC5892661CF}" presName="parentText" presStyleLbl="node1" presStyleIdx="0" presStyleCnt="1" custLinFactNeighborX="3030">
        <dgm:presLayoutVars>
          <dgm:chMax val="0"/>
          <dgm:bulletEnabled val="1"/>
        </dgm:presLayoutVars>
      </dgm:prSet>
      <dgm:spPr/>
      <dgm:t>
        <a:bodyPr/>
        <a:lstStyle/>
        <a:p>
          <a:endParaRPr lang="es-CO"/>
        </a:p>
      </dgm:t>
    </dgm:pt>
  </dgm:ptLst>
  <dgm:cxnLst>
    <dgm:cxn modelId="{27866BBD-A5FC-434B-96D2-6AE6995ADE77}" srcId="{DBCDC90F-AE50-4EF0-BE61-8029CA566A7F}" destId="{D1E2F832-E601-4EE8-AC15-AAC5892661CF}" srcOrd="0" destOrd="0" parTransId="{EFE00741-610E-42F1-AA40-876EA9458C78}" sibTransId="{3866167C-105E-46C1-B078-E2A6A62F8A10}"/>
    <dgm:cxn modelId="{EA4B3024-158E-4ECC-AE2A-523D1A851F18}" type="presOf" srcId="{D1E2F832-E601-4EE8-AC15-AAC5892661CF}" destId="{27E2B4C7-B28D-4E46-85F8-8487640C8334}" srcOrd="0" destOrd="0" presId="urn:microsoft.com/office/officeart/2005/8/layout/vList2"/>
    <dgm:cxn modelId="{B3C01B59-4F9D-45B5-9198-14C55BB58136}" type="presOf" srcId="{DBCDC90F-AE50-4EF0-BE61-8029CA566A7F}" destId="{28011EA7-351B-4549-94D7-82F08A65061F}" srcOrd="0" destOrd="0" presId="urn:microsoft.com/office/officeart/2005/8/layout/vList2"/>
    <dgm:cxn modelId="{32555A89-D976-483C-BA9F-4BAD27A7B607}" type="presParOf" srcId="{28011EA7-351B-4549-94D7-82F08A65061F}" destId="{27E2B4C7-B28D-4E46-85F8-8487640C83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056784"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Participación por medio.</a:t>
          </a:r>
          <a:endParaRPr lang="es-CO" sz="2300" b="1" kern="1200" dirty="0"/>
        </a:p>
      </dsp:txBody>
      <dsp:txXfrm>
        <a:off x="26930" y="28101"/>
        <a:ext cx="7002924" cy="49779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Incidencia por periodista. Top 10 </a:t>
          </a:r>
        </a:p>
      </dsp:txBody>
      <dsp:txXfrm>
        <a:off x="26930" y="28101"/>
        <a:ext cx="7074932" cy="49779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Trazabilidad</a:t>
          </a:r>
          <a:endParaRPr lang="es-CO" sz="2300" b="1" kern="1200" dirty="0"/>
        </a:p>
      </dsp:txBody>
      <dsp:txXfrm>
        <a:off x="26930" y="28101"/>
        <a:ext cx="7074932" cy="49779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4372"/>
          <a:ext cx="2520280" cy="359774"/>
        </a:xfrm>
        <a:prstGeom prst="roundRect">
          <a:avLst/>
        </a:prstGeom>
        <a:solidFill>
          <a:schemeClr val="lt1">
            <a:hueOff val="0"/>
            <a:satOff val="0"/>
            <a:lumOff val="0"/>
            <a:alphaOff val="0"/>
          </a:schemeClr>
        </a:solidFill>
        <a:ln w="38100" cap="flat" cmpd="sng" algn="ctr">
          <a:solidFill>
            <a:srgbClr val="4786AC"/>
          </a:solidFill>
          <a:prstDash val="solid"/>
        </a:ln>
        <a:effectLst>
          <a:outerShdw blurRad="50800" dist="38100" dir="8100000" algn="tr" rotWithShape="0">
            <a:prstClr val="black">
              <a:alpha val="40000"/>
            </a:prst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CO" sz="1500" kern="1200" dirty="0" smtClean="0"/>
            <a:t>Soportes regionales</a:t>
          </a:r>
          <a:endParaRPr lang="es-CO" sz="1500" kern="1200" dirty="0"/>
        </a:p>
      </dsp:txBody>
      <dsp:txXfrm>
        <a:off x="17563" y="31935"/>
        <a:ext cx="2485154" cy="32464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4372"/>
          <a:ext cx="2664295" cy="359774"/>
        </a:xfrm>
        <a:prstGeom prst="roundRect">
          <a:avLst/>
        </a:prstGeom>
        <a:solidFill>
          <a:schemeClr val="lt1">
            <a:hueOff val="0"/>
            <a:satOff val="0"/>
            <a:lumOff val="0"/>
            <a:alphaOff val="0"/>
          </a:schemeClr>
        </a:solidFill>
        <a:ln w="38100" cap="flat" cmpd="sng" algn="ctr">
          <a:solidFill>
            <a:srgbClr val="4786AC"/>
          </a:solidFill>
          <a:prstDash val="solid"/>
        </a:ln>
        <a:effectLst>
          <a:outerShdw blurRad="50800" dist="38100" dir="8100000" algn="tr" rotWithShape="0">
            <a:prstClr val="black">
              <a:alpha val="40000"/>
            </a:prst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CO" sz="1500" kern="1200" dirty="0" smtClean="0"/>
            <a:t>Soportes nacionales</a:t>
          </a:r>
          <a:endParaRPr lang="es-CO" sz="1500" kern="1200" dirty="0"/>
        </a:p>
      </dsp:txBody>
      <dsp:txXfrm>
        <a:off x="17563" y="31935"/>
        <a:ext cx="2629169" cy="32464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Origen. Top 10.</a:t>
          </a:r>
          <a:endParaRPr lang="es-CO" sz="2300" b="1" kern="1200" dirty="0"/>
        </a:p>
      </dsp:txBody>
      <dsp:txXfrm>
        <a:off x="26930" y="28101"/>
        <a:ext cx="7074932" cy="49779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Medios que mas publicaron. Top 15</a:t>
          </a:r>
          <a:endParaRPr lang="es-CO" sz="2300" b="1" kern="1200" dirty="0"/>
        </a:p>
      </dsp:txBody>
      <dsp:txXfrm>
        <a:off x="26930" y="28101"/>
        <a:ext cx="7074932" cy="49779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Temática. Top 10</a:t>
          </a:r>
          <a:endParaRPr lang="es-CO" sz="2300" b="1" kern="1200" dirty="0"/>
        </a:p>
      </dsp:txBody>
      <dsp:txXfrm>
        <a:off x="26930" y="28101"/>
        <a:ext cx="7074932" cy="49779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Boletines. </a:t>
          </a:r>
          <a:endParaRPr lang="es-CO" sz="2300" b="1" kern="1200" dirty="0"/>
        </a:p>
      </dsp:txBody>
      <dsp:txXfrm>
        <a:off x="26930" y="28101"/>
        <a:ext cx="7074932" cy="497795"/>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Directora del IDU </a:t>
          </a:r>
          <a:endParaRPr lang="es-CO" sz="2300" b="1" kern="1200" dirty="0"/>
        </a:p>
      </dsp:txBody>
      <dsp:txXfrm>
        <a:off x="26930" y="28101"/>
        <a:ext cx="7074932" cy="49779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2342"/>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Trazabilidad por medio.</a:t>
          </a:r>
          <a:endParaRPr lang="es-CO" sz="2300" b="1" kern="1200" dirty="0"/>
        </a:p>
      </dsp:txBody>
      <dsp:txXfrm>
        <a:off x="26930" y="29272"/>
        <a:ext cx="7074932" cy="4977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7186"/>
          <a:ext cx="2520280" cy="359774"/>
        </a:xfrm>
        <a:prstGeom prst="roundRect">
          <a:avLst/>
        </a:prstGeom>
        <a:solidFill>
          <a:schemeClr val="lt1">
            <a:hueOff val="0"/>
            <a:satOff val="0"/>
            <a:lumOff val="0"/>
            <a:alphaOff val="0"/>
          </a:schemeClr>
        </a:solidFill>
        <a:ln w="38100" cap="flat" cmpd="sng" algn="ctr">
          <a:solidFill>
            <a:srgbClr val="4786AC"/>
          </a:solidFill>
          <a:prstDash val="solid"/>
        </a:ln>
        <a:effectLst>
          <a:outerShdw blurRad="50800" dist="38100" dir="8100000" algn="tr" rotWithShape="0">
            <a:prstClr val="black">
              <a:alpha val="40000"/>
            </a:prst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CO" sz="1500" kern="1200" dirty="0" smtClean="0"/>
            <a:t>Cantidad de notas por medio</a:t>
          </a:r>
          <a:endParaRPr lang="es-CO" sz="1500" kern="1200" dirty="0"/>
        </a:p>
      </dsp:txBody>
      <dsp:txXfrm>
        <a:off x="17563" y="24749"/>
        <a:ext cx="2485154" cy="32464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Análisis de los medios. Televisión.</a:t>
          </a:r>
          <a:endParaRPr lang="es-CO" sz="2300" b="1" kern="1200" dirty="0"/>
        </a:p>
      </dsp:txBody>
      <dsp:txXfrm>
        <a:off x="26930" y="28101"/>
        <a:ext cx="7074932" cy="497795"/>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Análisis de los medios. Radio.</a:t>
          </a:r>
          <a:endParaRPr lang="es-CO" sz="2300" b="1" kern="1200" dirty="0"/>
        </a:p>
      </dsp:txBody>
      <dsp:txXfrm>
        <a:off x="26930" y="28101"/>
        <a:ext cx="7074932" cy="49779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Análisis de los medios. Impresos.</a:t>
          </a:r>
          <a:endParaRPr lang="es-CO" sz="2300" b="1" kern="1200" dirty="0"/>
        </a:p>
      </dsp:txBody>
      <dsp:txXfrm>
        <a:off x="26930" y="28101"/>
        <a:ext cx="7074932" cy="497795"/>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Análisis de los medios. Internet.</a:t>
          </a:r>
          <a:endParaRPr lang="es-CO" sz="2300" b="1" kern="1200" dirty="0"/>
        </a:p>
      </dsp:txBody>
      <dsp:txXfrm>
        <a:off x="26930" y="28101"/>
        <a:ext cx="7074932" cy="49779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Comparativo con otras entidades del Distrito</a:t>
          </a:r>
          <a:endParaRPr lang="es-CO" sz="2300" b="1" kern="1200" dirty="0"/>
        </a:p>
      </dsp:txBody>
      <dsp:txXfrm>
        <a:off x="26930" y="28101"/>
        <a:ext cx="7074932" cy="49779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solidFill>
            <a:schemeClr val="bg1"/>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Hallazgos</a:t>
          </a:r>
          <a:endParaRPr lang="es-CO" sz="2300" b="1" kern="1200" dirty="0"/>
        </a:p>
      </dsp:txBody>
      <dsp:txXfrm>
        <a:off x="26930" y="28101"/>
        <a:ext cx="7074932" cy="4977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0"/>
          <a:ext cx="2520280" cy="359774"/>
        </a:xfrm>
        <a:prstGeom prst="roundRect">
          <a:avLst/>
        </a:prstGeom>
        <a:solidFill>
          <a:schemeClr val="lt1">
            <a:hueOff val="0"/>
            <a:satOff val="0"/>
            <a:lumOff val="0"/>
            <a:alphaOff val="0"/>
          </a:schemeClr>
        </a:solidFill>
        <a:ln w="38100" cap="flat" cmpd="sng" algn="ctr">
          <a:solidFill>
            <a:srgbClr val="4786AC"/>
          </a:solidFill>
          <a:prstDash val="solid"/>
        </a:ln>
        <a:effectLst>
          <a:outerShdw blurRad="50800" dist="38100" dir="8100000" algn="tr" rotWithShape="0">
            <a:prstClr val="black">
              <a:alpha val="40000"/>
            </a:prst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es-CO" sz="1500" kern="1200" dirty="0" smtClean="0"/>
            <a:t>Porcentaje por participación</a:t>
          </a:r>
          <a:endParaRPr lang="es-CO" sz="1500" kern="1200" dirty="0"/>
        </a:p>
      </dsp:txBody>
      <dsp:txXfrm>
        <a:off x="17563" y="17563"/>
        <a:ext cx="2485154" cy="3246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Análisis de los medios. Total medios.</a:t>
          </a:r>
          <a:endParaRPr lang="es-CO" sz="2300" b="1" kern="1200" dirty="0"/>
        </a:p>
      </dsp:txBody>
      <dsp:txXfrm>
        <a:off x="26930" y="28101"/>
        <a:ext cx="7074932" cy="4977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Trazabilidad</a:t>
          </a:r>
          <a:endParaRPr lang="es-CO" sz="2300" b="1" kern="1200" dirty="0"/>
        </a:p>
      </dsp:txBody>
      <dsp:txXfrm>
        <a:off x="26930" y="28101"/>
        <a:ext cx="7074932" cy="49779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Noticias del Entorno. Temáticas.</a:t>
          </a:r>
          <a:endParaRPr lang="es-CO" sz="2300" b="1" kern="1200" dirty="0"/>
        </a:p>
      </dsp:txBody>
      <dsp:txXfrm>
        <a:off x="26930" y="28101"/>
        <a:ext cx="7074932" cy="49779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0"/>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Incidencia total</a:t>
          </a:r>
          <a:endParaRPr lang="es-CO" sz="2300" b="1" kern="1200" dirty="0"/>
        </a:p>
      </dsp:txBody>
      <dsp:txXfrm>
        <a:off x="26930" y="26930"/>
        <a:ext cx="7074932" cy="4977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Calificación</a:t>
          </a:r>
          <a:endParaRPr lang="es-CO" sz="2300" b="1" kern="1200" dirty="0"/>
        </a:p>
      </dsp:txBody>
      <dsp:txXfrm>
        <a:off x="26930" y="28101"/>
        <a:ext cx="7074932" cy="49779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E2B4C7-B28D-4E46-85F8-8487640C8334}">
      <dsp:nvSpPr>
        <dsp:cNvPr id="0" name=""/>
        <dsp:cNvSpPr/>
      </dsp:nvSpPr>
      <dsp:spPr>
        <a:xfrm>
          <a:off x="0" y="1171"/>
          <a:ext cx="7128792" cy="551655"/>
        </a:xfrm>
        <a:prstGeom prst="roundRect">
          <a:avLst/>
        </a:prstGeom>
        <a:solidFill>
          <a:schemeClr val="lt1">
            <a:hueOff val="0"/>
            <a:satOff val="0"/>
            <a:lumOff val="0"/>
            <a:alphaOff val="0"/>
          </a:schemeClr>
        </a:solidFill>
        <a:ln w="38100" cap="flat" cmpd="sng" algn="ctr">
          <a:no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s-CO" sz="2300" b="1" kern="1200" dirty="0" smtClean="0"/>
            <a:t>Calificación por medio. Top 10</a:t>
          </a:r>
        </a:p>
      </dsp:txBody>
      <dsp:txXfrm>
        <a:off x="26930" y="28101"/>
        <a:ext cx="7074932" cy="4977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B0A54A-47C7-4912-8362-E1A5BA42CAC2}" type="datetimeFigureOut">
              <a:rPr lang="es-CO" smtClean="0"/>
              <a:t>17/01/2018</a:t>
            </a:fld>
            <a:endParaRPr lang="es-CO"/>
          </a:p>
        </p:txBody>
      </p:sp>
      <p:sp>
        <p:nvSpPr>
          <p:cNvPr id="4" name="3 Marcador de imagen de diapositiva"/>
          <p:cNvSpPr>
            <a:spLocks noGrp="1" noRot="1" noChangeAspect="1"/>
          </p:cNvSpPr>
          <p:nvPr>
            <p:ph type="sldImg" idx="2"/>
          </p:nvPr>
        </p:nvSpPr>
        <p:spPr>
          <a:xfrm>
            <a:off x="387350" y="685800"/>
            <a:ext cx="60833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21B461-748D-4116-ACD3-8EAE080B8AF9}" type="slidenum">
              <a:rPr lang="es-CO" smtClean="0"/>
              <a:t>‹Nº›</a:t>
            </a:fld>
            <a:endParaRPr lang="es-CO"/>
          </a:p>
        </p:txBody>
      </p:sp>
    </p:spTree>
    <p:extLst>
      <p:ext uri="{BB962C8B-B14F-4D97-AF65-F5344CB8AC3E}">
        <p14:creationId xmlns:p14="http://schemas.microsoft.com/office/powerpoint/2010/main" val="4002989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D1DCBB94-1B52-4B0E-984F-144E83274F63}" type="slidenum">
              <a:rPr lang="es-CO" smtClean="0"/>
              <a:t>18</a:t>
            </a:fld>
            <a:endParaRPr lang="es-CO"/>
          </a:p>
        </p:txBody>
      </p:sp>
    </p:spTree>
    <p:extLst>
      <p:ext uri="{BB962C8B-B14F-4D97-AF65-F5344CB8AC3E}">
        <p14:creationId xmlns:p14="http://schemas.microsoft.com/office/powerpoint/2010/main" val="259064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2734" y="2130427"/>
            <a:ext cx="10344309"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825467" y="3886200"/>
            <a:ext cx="851884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310877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3164722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23087" y="274639"/>
            <a:ext cx="2738199"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608488" y="274639"/>
            <a:ext cx="8011769"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279753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226278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1329" y="4406902"/>
            <a:ext cx="10344309"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961329" y="2906713"/>
            <a:ext cx="10344309"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585756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608490" y="1600202"/>
            <a:ext cx="53749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6186302" y="1600202"/>
            <a:ext cx="53749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190487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608489" y="1535113"/>
            <a:ext cx="537709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8489" y="2174875"/>
            <a:ext cx="537709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6182077" y="1535113"/>
            <a:ext cx="537921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82077" y="2174875"/>
            <a:ext cx="537921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955155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1842003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1830998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8489" y="273050"/>
            <a:ext cx="4003772"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4758044" y="273052"/>
            <a:ext cx="680324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608489" y="1435102"/>
            <a:ext cx="400377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1644310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5361" y="4800600"/>
            <a:ext cx="7301865"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2385361" y="612775"/>
            <a:ext cx="730186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2385361" y="5367338"/>
            <a:ext cx="730186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2CCFC39-2187-4BBD-8491-18F621EEF252}" type="datetimeFigureOut">
              <a:rPr lang="es-CO" smtClean="0"/>
              <a:t>17/01/2018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91B68B1D-1964-4581-842E-20562461D9E1}" type="slidenum">
              <a:rPr lang="es-CO" smtClean="0"/>
              <a:t>‹Nº›</a:t>
            </a:fld>
            <a:endParaRPr lang="es-CO"/>
          </a:p>
        </p:txBody>
      </p:sp>
    </p:spTree>
    <p:extLst>
      <p:ext uri="{BB962C8B-B14F-4D97-AF65-F5344CB8AC3E}">
        <p14:creationId xmlns:p14="http://schemas.microsoft.com/office/powerpoint/2010/main" val="1438744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8490" y="274638"/>
            <a:ext cx="10952798"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608490" y="1600202"/>
            <a:ext cx="10952798"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608489" y="6356352"/>
            <a:ext cx="2839614"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CCFC39-2187-4BBD-8491-18F621EEF252}" type="datetimeFigureOut">
              <a:rPr lang="es-CO" smtClean="0"/>
              <a:t>17/01/2018</a:t>
            </a:fld>
            <a:endParaRPr lang="es-CO"/>
          </a:p>
        </p:txBody>
      </p:sp>
      <p:sp>
        <p:nvSpPr>
          <p:cNvPr id="5" name="4 Marcador de pie de página"/>
          <p:cNvSpPr>
            <a:spLocks noGrp="1"/>
          </p:cNvSpPr>
          <p:nvPr>
            <p:ph type="ftr" sz="quarter" idx="3"/>
          </p:nvPr>
        </p:nvSpPr>
        <p:spPr>
          <a:xfrm>
            <a:off x="4158008" y="6356352"/>
            <a:ext cx="3853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8721672" y="6356352"/>
            <a:ext cx="283961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68B1D-1964-4581-842E-20562461D9E1}" type="slidenum">
              <a:rPr lang="es-CO" smtClean="0"/>
              <a:t>‹Nº›</a:t>
            </a:fld>
            <a:endParaRPr lang="es-CO"/>
          </a:p>
        </p:txBody>
      </p:sp>
    </p:spTree>
    <p:extLst>
      <p:ext uri="{BB962C8B-B14F-4D97-AF65-F5344CB8AC3E}">
        <p14:creationId xmlns:p14="http://schemas.microsoft.com/office/powerpoint/2010/main" val="1043949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10" Type="http://schemas.openxmlformats.org/officeDocument/2006/relationships/chart" Target="../charts/chart6.xml"/><Relationship Id="rId4" Type="http://schemas.openxmlformats.org/officeDocument/2006/relationships/diagramLayout" Target="../diagrams/layout9.xml"/><Relationship Id="rId9" Type="http://schemas.openxmlformats.org/officeDocument/2006/relationships/chart" Target="../charts/chart5.xml"/></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chart" Target="../charts/chart9.xml"/><Relationship Id="rId5" Type="http://schemas.openxmlformats.org/officeDocument/2006/relationships/diagramQuickStyle" Target="../diagrams/quickStyle10.xml"/><Relationship Id="rId10" Type="http://schemas.openxmlformats.org/officeDocument/2006/relationships/chart" Target="../charts/chart8.xml"/><Relationship Id="rId4" Type="http://schemas.openxmlformats.org/officeDocument/2006/relationships/diagramLayout" Target="../diagrams/layout10.xml"/><Relationship Id="rId9" Type="http://schemas.openxmlformats.org/officeDocument/2006/relationships/chart" Target="../charts/chart7.xml"/></Relationships>
</file>

<file path=ppt/slides/_rels/slide12.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chart" Target="../charts/chart10.xml"/><Relationship Id="rId7" Type="http://schemas.openxmlformats.org/officeDocument/2006/relationships/diagramColors" Target="../diagrams/colors1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 Id="rId9"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12.xml"/><Relationship Id="rId13" Type="http://schemas.openxmlformats.org/officeDocument/2006/relationships/diagramColors" Target="../diagrams/colors13.xml"/><Relationship Id="rId18" Type="http://schemas.openxmlformats.org/officeDocument/2006/relationships/diagramColors" Target="../diagrams/colors14.xml"/><Relationship Id="rId3" Type="http://schemas.openxmlformats.org/officeDocument/2006/relationships/image" Target="../media/image1.png"/><Relationship Id="rId7" Type="http://schemas.openxmlformats.org/officeDocument/2006/relationships/diagramQuickStyle" Target="../diagrams/quickStyle12.xml"/><Relationship Id="rId12" Type="http://schemas.openxmlformats.org/officeDocument/2006/relationships/diagramQuickStyle" Target="../diagrams/quickStyle13.xml"/><Relationship Id="rId17" Type="http://schemas.openxmlformats.org/officeDocument/2006/relationships/diagramQuickStyle" Target="../diagrams/quickStyle14.xml"/><Relationship Id="rId2" Type="http://schemas.openxmlformats.org/officeDocument/2006/relationships/chart" Target="../charts/chart11.xml"/><Relationship Id="rId16" Type="http://schemas.openxmlformats.org/officeDocument/2006/relationships/diagramLayout" Target="../diagrams/layout14.xml"/><Relationship Id="rId20"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Layout" Target="../diagrams/layout12.xml"/><Relationship Id="rId11" Type="http://schemas.openxmlformats.org/officeDocument/2006/relationships/diagramLayout" Target="../diagrams/layout13.xml"/><Relationship Id="rId5" Type="http://schemas.openxmlformats.org/officeDocument/2006/relationships/diagramData" Target="../diagrams/data12.xml"/><Relationship Id="rId15" Type="http://schemas.openxmlformats.org/officeDocument/2006/relationships/diagramData" Target="../diagrams/data14.xml"/><Relationship Id="rId10" Type="http://schemas.openxmlformats.org/officeDocument/2006/relationships/diagramData" Target="../diagrams/data13.xml"/><Relationship Id="rId19" Type="http://schemas.microsoft.com/office/2007/relationships/diagramDrawing" Target="../diagrams/drawing14.xml"/><Relationship Id="rId4" Type="http://schemas.openxmlformats.org/officeDocument/2006/relationships/chart" Target="../charts/chart12.xml"/><Relationship Id="rId9" Type="http://schemas.microsoft.com/office/2007/relationships/diagramDrawing" Target="../diagrams/drawing12.xml"/><Relationship Id="rId14" Type="http://schemas.microsoft.com/office/2007/relationships/diagramDrawing" Target="../diagrams/drawing13.xml"/></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5.xml"/><Relationship Id="rId7" Type="http://schemas.microsoft.com/office/2007/relationships/diagramDrawing" Target="../diagrams/drawing15.xml"/><Relationship Id="rId12"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image" Target="../media/image8.png"/><Relationship Id="rId5" Type="http://schemas.openxmlformats.org/officeDocument/2006/relationships/diagramQuickStyle" Target="../diagrams/quickStyle15.xml"/><Relationship Id="rId10" Type="http://schemas.microsoft.com/office/2007/relationships/hdphoto" Target="../media/hdphoto1.wdp"/><Relationship Id="rId4" Type="http://schemas.openxmlformats.org/officeDocument/2006/relationships/diagramLayout" Target="../diagrams/layout15.xml"/><Relationship Id="rId9"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 Id="rId9" Type="http://schemas.openxmlformats.org/officeDocument/2006/relationships/image" Target="../media/image10.jpeg"/></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19.xml"/><Relationship Id="rId13" Type="http://schemas.openxmlformats.org/officeDocument/2006/relationships/image" Target="../media/image13.png"/><Relationship Id="rId18" Type="http://schemas.openxmlformats.org/officeDocument/2006/relationships/image" Target="../media/image17.png"/><Relationship Id="rId3" Type="http://schemas.openxmlformats.org/officeDocument/2006/relationships/chart" Target="../charts/chart13.xml"/><Relationship Id="rId21" Type="http://schemas.microsoft.com/office/2007/relationships/hdphoto" Target="../media/hdphoto4.wdp"/><Relationship Id="rId7" Type="http://schemas.openxmlformats.org/officeDocument/2006/relationships/diagramQuickStyle" Target="../diagrams/quickStyle19.xml"/><Relationship Id="rId12" Type="http://schemas.openxmlformats.org/officeDocument/2006/relationships/image" Target="../media/image12.png"/><Relationship Id="rId17" Type="http://schemas.openxmlformats.org/officeDocument/2006/relationships/image" Target="../media/image3.png"/><Relationship Id="rId2" Type="http://schemas.openxmlformats.org/officeDocument/2006/relationships/notesSlide" Target="../notesSlides/notesSlide1.xml"/><Relationship Id="rId16" Type="http://schemas.openxmlformats.org/officeDocument/2006/relationships/image" Target="../media/image16.jpeg"/><Relationship Id="rId20"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diagramLayout" Target="../diagrams/layout19.xml"/><Relationship Id="rId11" Type="http://schemas.microsoft.com/office/2007/relationships/hdphoto" Target="../media/hdphoto2.wdp"/><Relationship Id="rId5" Type="http://schemas.openxmlformats.org/officeDocument/2006/relationships/diagramData" Target="../diagrams/data19.xml"/><Relationship Id="rId15" Type="http://schemas.openxmlformats.org/officeDocument/2006/relationships/image" Target="../media/image15.png"/><Relationship Id="rId10" Type="http://schemas.openxmlformats.org/officeDocument/2006/relationships/image" Target="../media/image11.png"/><Relationship Id="rId19" Type="http://schemas.microsoft.com/office/2007/relationships/hdphoto" Target="../media/hdphoto3.wdp"/><Relationship Id="rId4" Type="http://schemas.openxmlformats.org/officeDocument/2006/relationships/image" Target="../media/image1.png"/><Relationship Id="rId9" Type="http://schemas.microsoft.com/office/2007/relationships/diagramDrawing" Target="../diagrams/drawing19.xml"/><Relationship Id="rId14" Type="http://schemas.openxmlformats.org/officeDocument/2006/relationships/image" Target="../media/image14.png"/></Relationships>
</file>

<file path=ppt/slides/_rels/slide19.xml.rels><?xml version="1.0" encoding="UTF-8" standalone="yes"?>
<Relationships xmlns="http://schemas.openxmlformats.org/package/2006/relationships"><Relationship Id="rId8" Type="http://schemas.openxmlformats.org/officeDocument/2006/relationships/chart" Target="../charts/chart14.xml"/><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chart" Target="../charts/chart15.xml"/><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 Id="rId9" Type="http://schemas.openxmlformats.org/officeDocument/2006/relationships/image" Target="../media/image3.png"/></Relationships>
</file>

<file path=ppt/slides/_rels/slide21.xml.rels><?xml version="1.0" encoding="UTF-8" standalone="yes"?>
<Relationships xmlns="http://schemas.openxmlformats.org/package/2006/relationships"><Relationship Id="rId8" Type="http://schemas.openxmlformats.org/officeDocument/2006/relationships/chart" Target="../charts/chart16.xml"/><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 Id="rId9" Type="http://schemas.openxmlformats.org/officeDocument/2006/relationships/image" Target="../media/image3.png"/></Relationships>
</file>

<file path=ppt/slides/_rels/slide22.xml.rels><?xml version="1.0" encoding="UTF-8" standalone="yes"?>
<Relationships xmlns="http://schemas.openxmlformats.org/package/2006/relationships"><Relationship Id="rId8" Type="http://schemas.openxmlformats.org/officeDocument/2006/relationships/chart" Target="../charts/chart17.xml"/><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 Id="rId9" Type="http://schemas.openxmlformats.org/officeDocument/2006/relationships/image" Target="../media/image3.png"/></Relationships>
</file>

<file path=ppt/slides/_rels/slide2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 Id="rId9" Type="http://schemas.openxmlformats.org/officeDocument/2006/relationships/chart" Target="../charts/chart18.xml"/></Relationships>
</file>

<file path=ppt/slides/_rels/slide2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25.xml.rels><?xml version="1.0" encoding="UTF-8" standalone="yes"?>
<Relationships xmlns="http://schemas.openxmlformats.org/package/2006/relationships"><Relationship Id="rId3" Type="http://schemas.openxmlformats.org/officeDocument/2006/relationships/hyperlink" Target="https://www.facebook.com/MedicionesyMedio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hyperlink" Target="https://twitter.com/mymcol" TargetMode="External"/><Relationship Id="rId4" Type="http://schemas.openxmlformats.org/officeDocument/2006/relationships/image" Target="../media/image19.pn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chart" Target="../charts/chart1.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image" Target="../media/image1.png"/><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image" Target="../media/image3.png"/><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png"/><Relationship Id="rId7" Type="http://schemas.openxmlformats.org/officeDocument/2006/relationships/diagramColors" Target="../diagrams/colors4.xml"/><Relationship Id="rId2" Type="http://schemas.openxmlformats.org/officeDocument/2006/relationships/chart" Target="../charts/chart2.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png"/><Relationship Id="rId7" Type="http://schemas.openxmlformats.org/officeDocument/2006/relationships/diagramColors" Target="../diagrams/colors7.xml"/><Relationship Id="rId2" Type="http://schemas.openxmlformats.org/officeDocument/2006/relationships/chart" Target="../charts/chart4.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 Id="rId9"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image" Target="../media/image3.png"/><Relationship Id="rId5" Type="http://schemas.openxmlformats.org/officeDocument/2006/relationships/diagramQuickStyle" Target="../diagrams/quickStyle8.xml"/><Relationship Id="rId10" Type="http://schemas.openxmlformats.org/officeDocument/2006/relationships/image" Target="../media/image6.png"/><Relationship Id="rId4" Type="http://schemas.openxmlformats.org/officeDocument/2006/relationships/diagramLayout" Target="../diagrams/layout8.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2224037" y="2231054"/>
            <a:ext cx="6858001" cy="2395891"/>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Rectángulo"/>
          <p:cNvSpPr/>
          <p:nvPr/>
        </p:nvSpPr>
        <p:spPr>
          <a:xfrm>
            <a:off x="0" y="4593130"/>
            <a:ext cx="4356695" cy="1512168"/>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a:off x="4572720" y="4593130"/>
            <a:ext cx="7597056" cy="1512168"/>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9 CuadroTexto"/>
          <p:cNvSpPr txBox="1"/>
          <p:nvPr/>
        </p:nvSpPr>
        <p:spPr>
          <a:xfrm>
            <a:off x="4438038" y="4795216"/>
            <a:ext cx="7731738" cy="1138773"/>
          </a:xfrm>
          <a:prstGeom prst="rect">
            <a:avLst/>
          </a:prstGeom>
          <a:noFill/>
        </p:spPr>
        <p:txBody>
          <a:bodyPr wrap="square" rtlCol="0" anchor="ctr">
            <a:spAutoFit/>
          </a:bodyPr>
          <a:lstStyle/>
          <a:p>
            <a:pPr algn="r"/>
            <a:r>
              <a:rPr lang="es-CO" sz="2200" dirty="0" smtClean="0">
                <a:solidFill>
                  <a:schemeClr val="bg1"/>
                </a:solidFill>
              </a:rPr>
              <a:t>Grupo de Comunicaciones – </a:t>
            </a:r>
          </a:p>
          <a:p>
            <a:pPr algn="r"/>
            <a:r>
              <a:rPr lang="es-CO" sz="2400" dirty="0">
                <a:solidFill>
                  <a:schemeClr val="bg1"/>
                </a:solidFill>
              </a:rPr>
              <a:t>Instituto Distrital de Desarrollo Urbano</a:t>
            </a:r>
          </a:p>
          <a:p>
            <a:pPr algn="r"/>
            <a:r>
              <a:rPr lang="es-CO" sz="2200" dirty="0" smtClean="0">
                <a:solidFill>
                  <a:schemeClr val="bg1"/>
                </a:solidFill>
              </a:rPr>
              <a:t>Información del 1° al </a:t>
            </a:r>
            <a:r>
              <a:rPr lang="es-CO" sz="2200" dirty="0" smtClean="0">
                <a:solidFill>
                  <a:schemeClr val="bg1"/>
                </a:solidFill>
              </a:rPr>
              <a:t>31 </a:t>
            </a:r>
            <a:r>
              <a:rPr lang="es-CO" sz="2200" dirty="0" smtClean="0">
                <a:solidFill>
                  <a:schemeClr val="bg1"/>
                </a:solidFill>
              </a:rPr>
              <a:t>de </a:t>
            </a:r>
            <a:r>
              <a:rPr lang="es-CO" sz="2200" dirty="0" smtClean="0">
                <a:solidFill>
                  <a:schemeClr val="bg1"/>
                </a:solidFill>
              </a:rPr>
              <a:t>diciembre</a:t>
            </a:r>
            <a:r>
              <a:rPr lang="es-CO" sz="2200" dirty="0" smtClean="0">
                <a:solidFill>
                  <a:schemeClr val="bg1"/>
                </a:solidFill>
              </a:rPr>
              <a:t> </a:t>
            </a:r>
            <a:r>
              <a:rPr lang="es-CO" sz="2200" dirty="0" smtClean="0">
                <a:solidFill>
                  <a:schemeClr val="bg1"/>
                </a:solidFill>
              </a:rPr>
              <a:t>de 2017</a:t>
            </a:r>
          </a:p>
        </p:txBody>
      </p:sp>
      <p:sp>
        <p:nvSpPr>
          <p:cNvPr id="11" name="10 CuadroTexto"/>
          <p:cNvSpPr txBox="1"/>
          <p:nvPr/>
        </p:nvSpPr>
        <p:spPr>
          <a:xfrm>
            <a:off x="7498177" y="6303560"/>
            <a:ext cx="4600111" cy="369332"/>
          </a:xfrm>
          <a:prstGeom prst="rect">
            <a:avLst/>
          </a:prstGeom>
          <a:noFill/>
        </p:spPr>
        <p:txBody>
          <a:bodyPr wrap="square" rtlCol="0">
            <a:spAutoFit/>
          </a:bodyPr>
          <a:lstStyle/>
          <a:p>
            <a:pPr algn="r"/>
            <a:r>
              <a:rPr lang="es-CO" dirty="0" smtClean="0"/>
              <a:t>Enero </a:t>
            </a:r>
            <a:r>
              <a:rPr lang="es-CO" dirty="0" smtClean="0"/>
              <a:t>de </a:t>
            </a:r>
            <a:r>
              <a:rPr lang="es-CO" dirty="0" smtClean="0"/>
              <a:t>2018</a:t>
            </a:r>
            <a:endParaRPr lang="es-CO" dirty="0"/>
          </a:p>
        </p:txBody>
      </p:sp>
      <p:pic>
        <p:nvPicPr>
          <p:cNvPr id="12" name="1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79" y="188640"/>
            <a:ext cx="2284770" cy="1353939"/>
          </a:xfrm>
          <a:prstGeom prst="rect">
            <a:avLst/>
          </a:prstGeom>
        </p:spPr>
      </p:pic>
      <p:sp>
        <p:nvSpPr>
          <p:cNvPr id="13" name="12 CuadroTexto"/>
          <p:cNvSpPr txBox="1"/>
          <p:nvPr/>
        </p:nvSpPr>
        <p:spPr>
          <a:xfrm>
            <a:off x="151155" y="6330805"/>
            <a:ext cx="2107615" cy="307777"/>
          </a:xfrm>
          <a:prstGeom prst="rect">
            <a:avLst/>
          </a:prstGeom>
          <a:noFill/>
        </p:spPr>
        <p:txBody>
          <a:bodyPr wrap="square" rtlCol="0">
            <a:spAutoFit/>
          </a:bodyPr>
          <a:lstStyle/>
          <a:p>
            <a:pPr algn="ctr"/>
            <a:r>
              <a:rPr lang="es-CO" sz="1400" b="1" dirty="0" smtClean="0"/>
              <a:t>Documento confidencial</a:t>
            </a:r>
            <a:endParaRPr lang="es-CO" sz="1400" b="1" dirty="0"/>
          </a:p>
        </p:txBody>
      </p:sp>
      <p:sp>
        <p:nvSpPr>
          <p:cNvPr id="15" name="14 CuadroTexto"/>
          <p:cNvSpPr txBox="1"/>
          <p:nvPr/>
        </p:nvSpPr>
        <p:spPr>
          <a:xfrm>
            <a:off x="5446257" y="357777"/>
            <a:ext cx="6651619" cy="1015663"/>
          </a:xfrm>
          <a:prstGeom prst="rect">
            <a:avLst/>
          </a:prstGeom>
          <a:noFill/>
        </p:spPr>
        <p:txBody>
          <a:bodyPr wrap="square" rtlCol="0">
            <a:spAutoFit/>
          </a:bodyPr>
          <a:lstStyle/>
          <a:p>
            <a:pPr algn="r"/>
            <a:r>
              <a:rPr lang="es-CO" sz="6000" dirty="0" smtClean="0"/>
              <a:t>Reporte de noticias</a:t>
            </a:r>
            <a:endParaRPr lang="es-CO" sz="6000" dirty="0"/>
          </a:p>
        </p:txBody>
      </p:sp>
      <p:pic>
        <p:nvPicPr>
          <p:cNvPr id="3"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8639" y="3068960"/>
            <a:ext cx="6101592" cy="1353200"/>
          </a:xfrm>
          <a:prstGeom prst="rect">
            <a:avLst/>
          </a:prstGeom>
        </p:spPr>
      </p:pic>
    </p:spTree>
    <p:extLst>
      <p:ext uri="{BB962C8B-B14F-4D97-AF65-F5344CB8AC3E}">
        <p14:creationId xmlns:p14="http://schemas.microsoft.com/office/powerpoint/2010/main" val="344449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4049073485"/>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20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graphicFrame>
        <p:nvGraphicFramePr>
          <p:cNvPr id="35" name="14 Gráfico"/>
          <p:cNvGraphicFramePr/>
          <p:nvPr>
            <p:extLst>
              <p:ext uri="{D42A27DB-BD31-4B8C-83A1-F6EECF244321}">
                <p14:modId xmlns:p14="http://schemas.microsoft.com/office/powerpoint/2010/main" val="1345341519"/>
              </p:ext>
            </p:extLst>
          </p:nvPr>
        </p:nvGraphicFramePr>
        <p:xfrm>
          <a:off x="1012210" y="1449575"/>
          <a:ext cx="3687777" cy="496011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7" name="14 Gráfico"/>
          <p:cNvGraphicFramePr/>
          <p:nvPr>
            <p:extLst>
              <p:ext uri="{D42A27DB-BD31-4B8C-83A1-F6EECF244321}">
                <p14:modId xmlns:p14="http://schemas.microsoft.com/office/powerpoint/2010/main" val="2915415386"/>
              </p:ext>
            </p:extLst>
          </p:nvPr>
        </p:nvGraphicFramePr>
        <p:xfrm>
          <a:off x="8965207" y="1449575"/>
          <a:ext cx="3687777" cy="4990726"/>
        </p:xfrm>
        <a:graphic>
          <a:graphicData uri="http://schemas.openxmlformats.org/drawingml/2006/chart">
            <c:chart xmlns:c="http://schemas.openxmlformats.org/drawingml/2006/chart" xmlns:r="http://schemas.openxmlformats.org/officeDocument/2006/relationships" r:id="rId10"/>
          </a:graphicData>
        </a:graphic>
      </p:graphicFrame>
      <p:sp>
        <p:nvSpPr>
          <p:cNvPr id="13" name="Rectángulo 35"/>
          <p:cNvSpPr/>
          <p:nvPr/>
        </p:nvSpPr>
        <p:spPr>
          <a:xfrm>
            <a:off x="4396902" y="1556792"/>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grpSp>
        <p:nvGrpSpPr>
          <p:cNvPr id="14" name="Grupo 1"/>
          <p:cNvGrpSpPr/>
          <p:nvPr/>
        </p:nvGrpSpPr>
        <p:grpSpPr>
          <a:xfrm>
            <a:off x="4520814" y="1609715"/>
            <a:ext cx="4208265" cy="3853222"/>
            <a:chOff x="8271026" y="1644372"/>
            <a:chExt cx="3481950" cy="4277816"/>
          </a:xfrm>
        </p:grpSpPr>
        <p:sp>
          <p:nvSpPr>
            <p:cNvPr id="15" name="object 45"/>
            <p:cNvSpPr/>
            <p:nvPr/>
          </p:nvSpPr>
          <p:spPr>
            <a:xfrm>
              <a:off x="8271026" y="1644372"/>
              <a:ext cx="3481950" cy="4277816"/>
            </a:xfrm>
            <a:custGeom>
              <a:avLst/>
              <a:gdLst/>
              <a:ahLst/>
              <a:cxnLst/>
              <a:rect l="l" t="t" r="r" b="b"/>
              <a:pathLst>
                <a:path w="1838959" h="4376420">
                  <a:moveTo>
                    <a:pt x="0" y="4376051"/>
                  </a:moveTo>
                  <a:lnTo>
                    <a:pt x="1838769" y="4376051"/>
                  </a:lnTo>
                  <a:lnTo>
                    <a:pt x="1838769" y="0"/>
                  </a:lnTo>
                  <a:lnTo>
                    <a:pt x="0" y="0"/>
                  </a:lnTo>
                  <a:lnTo>
                    <a:pt x="0" y="4376051"/>
                  </a:lnTo>
                  <a:close/>
                </a:path>
              </a:pathLst>
            </a:custGeom>
            <a:solidFill>
              <a:srgbClr val="EDF0F2"/>
            </a:solidFill>
          </p:spPr>
          <p:txBody>
            <a:bodyPr wrap="square" lIns="0" tIns="0" rIns="0" bIns="0" rtlCol="0"/>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16" name="CuadroTexto 30"/>
            <p:cNvSpPr txBox="1"/>
            <p:nvPr/>
          </p:nvSpPr>
          <p:spPr>
            <a:xfrm>
              <a:off x="8308292" y="2134621"/>
              <a:ext cx="3368244" cy="3297319"/>
            </a:xfrm>
            <a:prstGeom prst="rect">
              <a:avLst/>
            </a:prstGeom>
            <a:noFill/>
          </p:spPr>
          <p:txBody>
            <a:bodyPr wrap="square" rtlCol="0">
              <a:spAutoFit/>
            </a:bodyPr>
            <a:lstStyle/>
            <a:p>
              <a:pPr marL="285750" indent="-285750" algn="just">
                <a:buFont typeface="Arial" panose="020B0604020202020204" pitchFamily="34" charset="0"/>
                <a:buChar char="•"/>
              </a:pPr>
              <a:r>
                <a:rPr lang="es-CO" sz="1700" dirty="0" smtClean="0">
                  <a:latin typeface="+mj-lt"/>
                  <a:ea typeface="Tahoma" panose="020B0604030504040204" pitchFamily="34" charset="0"/>
                  <a:cs typeface="Tahoma" panose="020B0604030504040204" pitchFamily="34" charset="0"/>
                </a:rPr>
                <a:t>El </a:t>
              </a:r>
              <a:r>
                <a:rPr lang="es-CO" sz="1700" dirty="0" smtClean="0">
                  <a:latin typeface="+mj-lt"/>
                  <a:ea typeface="Tahoma" panose="020B0604030504040204" pitchFamily="34" charset="0"/>
                  <a:cs typeface="Tahoma" panose="020B0604030504040204" pitchFamily="34" charset="0"/>
                </a:rPr>
                <a:t>15 </a:t>
              </a:r>
              <a:r>
                <a:rPr lang="es-CO" sz="1700" dirty="0" smtClean="0">
                  <a:latin typeface="+mj-lt"/>
                  <a:ea typeface="Tahoma" panose="020B0604030504040204" pitchFamily="34" charset="0"/>
                  <a:cs typeface="Tahoma" panose="020B0604030504040204" pitchFamily="34" charset="0"/>
                </a:rPr>
                <a:t>de </a:t>
              </a:r>
              <a:r>
                <a:rPr lang="es-CO" sz="1700" dirty="0" smtClean="0">
                  <a:latin typeface="+mj-lt"/>
                  <a:ea typeface="Tahoma" panose="020B0604030504040204" pitchFamily="34" charset="0"/>
                  <a:cs typeface="Tahoma" panose="020B0604030504040204" pitchFamily="34" charset="0"/>
                </a:rPr>
                <a:t>diciembre </a:t>
              </a:r>
              <a:r>
                <a:rPr lang="es-CO" sz="1700" dirty="0" smtClean="0">
                  <a:latin typeface="+mj-lt"/>
                  <a:ea typeface="Tahoma" panose="020B0604030504040204" pitchFamily="34" charset="0"/>
                  <a:cs typeface="Tahoma" panose="020B0604030504040204" pitchFamily="34" charset="0"/>
                </a:rPr>
                <a:t>fue el día en donde se registró la mayor cantidad de notas positivas para el IDU </a:t>
              </a:r>
              <a:r>
                <a:rPr lang="es-CO" sz="1700" dirty="0" smtClean="0">
                  <a:latin typeface="+mj-lt"/>
                  <a:ea typeface="Tahoma" panose="020B0604030504040204" pitchFamily="34" charset="0"/>
                  <a:cs typeface="Tahoma" panose="020B0604030504040204" pitchFamily="34" charset="0"/>
                </a:rPr>
                <a:t>(15), </a:t>
              </a:r>
              <a:r>
                <a:rPr lang="es-CO" sz="1700" dirty="0" smtClean="0">
                  <a:latin typeface="+mj-lt"/>
                  <a:ea typeface="Tahoma" panose="020B0604030504040204" pitchFamily="34" charset="0"/>
                  <a:cs typeface="Tahoma" panose="020B0604030504040204" pitchFamily="34" charset="0"/>
                </a:rPr>
                <a:t>esto debido a que </a:t>
              </a:r>
              <a:r>
                <a:rPr lang="es-CO" sz="1700" dirty="0"/>
                <a:t>s</a:t>
              </a:r>
              <a:r>
                <a:rPr lang="es-CO" sz="1700" dirty="0" smtClean="0"/>
                <a:t>e </a:t>
              </a:r>
              <a:r>
                <a:rPr lang="es-CO" sz="1700" dirty="0"/>
                <a:t>aprobó la construcción de la Avenida </a:t>
              </a:r>
              <a:r>
                <a:rPr lang="es-CO" sz="1700" dirty="0" smtClean="0"/>
                <a:t>Longitudinal.</a:t>
              </a:r>
            </a:p>
            <a:p>
              <a:pPr marL="285750" indent="-285750" algn="just">
                <a:buFont typeface="Arial" panose="020B0604020202020204" pitchFamily="34" charset="0"/>
                <a:buChar char="•"/>
              </a:pPr>
              <a:endParaRPr lang="es-CO" sz="1700" dirty="0" smtClean="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700" dirty="0" smtClean="0">
                  <a:latin typeface="+mj-lt"/>
                  <a:ea typeface="Tahoma" panose="020B0604030504040204" pitchFamily="34" charset="0"/>
                  <a:cs typeface="Tahoma" panose="020B0604030504040204" pitchFamily="34" charset="0"/>
                </a:rPr>
                <a:t>Por otra parte, el </a:t>
              </a:r>
              <a:r>
                <a:rPr lang="es-CO" sz="1700" dirty="0" smtClean="0">
                  <a:latin typeface="+mj-lt"/>
                  <a:ea typeface="Tahoma" panose="020B0604030504040204" pitchFamily="34" charset="0"/>
                  <a:cs typeface="Tahoma" panose="020B0604030504040204" pitchFamily="34" charset="0"/>
                </a:rPr>
                <a:t>1 </a:t>
              </a:r>
              <a:r>
                <a:rPr lang="es-CO" sz="1700" dirty="0" smtClean="0">
                  <a:latin typeface="+mj-lt"/>
                  <a:ea typeface="Tahoma" panose="020B0604030504040204" pitchFamily="34" charset="0"/>
                  <a:cs typeface="Tahoma" panose="020B0604030504040204" pitchFamily="34" charset="0"/>
                </a:rPr>
                <a:t>de </a:t>
              </a:r>
              <a:r>
                <a:rPr lang="es-CO" sz="1700" dirty="0" smtClean="0">
                  <a:latin typeface="+mj-lt"/>
                  <a:ea typeface="Tahoma" panose="020B0604030504040204" pitchFamily="34" charset="0"/>
                  <a:cs typeface="Tahoma" panose="020B0604030504040204" pitchFamily="34" charset="0"/>
                </a:rPr>
                <a:t>diciembre </a:t>
              </a:r>
              <a:r>
                <a:rPr lang="es-CO" sz="1700" dirty="0" smtClean="0">
                  <a:latin typeface="+mj-lt"/>
                  <a:ea typeface="Tahoma" panose="020B0604030504040204" pitchFamily="34" charset="0"/>
                  <a:cs typeface="Tahoma" panose="020B0604030504040204" pitchFamily="34" charset="0"/>
                </a:rPr>
                <a:t>fue el día en donde se registró la mayor cantidad de notas negativas para la entidad (27), debido a que </a:t>
              </a:r>
              <a:r>
                <a:rPr lang="es-CO" sz="1700" dirty="0" smtClean="0">
                  <a:latin typeface="+mj-lt"/>
                  <a:ea typeface="Tahoma" panose="020B0604030504040204" pitchFamily="34" charset="0"/>
                  <a:cs typeface="Tahoma" panose="020B0604030504040204" pitchFamily="34" charset="0"/>
                </a:rPr>
                <a:t>se</a:t>
              </a:r>
              <a:r>
                <a:rPr lang="es-CO" sz="1700" dirty="0" smtClean="0">
                  <a:latin typeface="+mj-lt"/>
                  <a:ea typeface="Tahoma" panose="020B0604030504040204" pitchFamily="34" charset="0"/>
                  <a:cs typeface="Tahoma" panose="020B0604030504040204" pitchFamily="34" charset="0"/>
                </a:rPr>
                <a:t> </a:t>
              </a:r>
              <a:r>
                <a:rPr lang="es-CO" sz="1700" dirty="0">
                  <a:latin typeface="+mj-lt"/>
                  <a:ea typeface="Tahoma" panose="020B0604030504040204" pitchFamily="34" charset="0"/>
                  <a:cs typeface="Tahoma" panose="020B0604030504040204" pitchFamily="34" charset="0"/>
                </a:rPr>
                <a:t>inundó una vez más el deprimido de la calle 94. </a:t>
              </a:r>
              <a:endParaRPr lang="es-CO" sz="1700" dirty="0" smtClean="0">
                <a:latin typeface="+mj-lt"/>
                <a:ea typeface="Tahoma" panose="020B0604030504040204" pitchFamily="34" charset="0"/>
                <a:cs typeface="Tahoma" panose="020B0604030504040204" pitchFamily="34" charset="0"/>
              </a:endParaRPr>
            </a:p>
          </p:txBody>
        </p:sp>
      </p:grpSp>
      <p:sp>
        <p:nvSpPr>
          <p:cNvPr id="2" name="Elipse 1"/>
          <p:cNvSpPr/>
          <p:nvPr/>
        </p:nvSpPr>
        <p:spPr>
          <a:xfrm>
            <a:off x="5144740" y="6489303"/>
            <a:ext cx="155866" cy="13762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CuadroTexto 2"/>
          <p:cNvSpPr txBox="1"/>
          <p:nvPr/>
        </p:nvSpPr>
        <p:spPr>
          <a:xfrm>
            <a:off x="5364807" y="6462682"/>
            <a:ext cx="664542" cy="246221"/>
          </a:xfrm>
          <a:prstGeom prst="rect">
            <a:avLst/>
          </a:prstGeom>
          <a:noFill/>
        </p:spPr>
        <p:txBody>
          <a:bodyPr wrap="square" rtlCol="0">
            <a:spAutoFit/>
          </a:bodyPr>
          <a:lstStyle/>
          <a:p>
            <a:r>
              <a:rPr lang="es-CO" sz="1000" dirty="0" smtClean="0"/>
              <a:t>Positivo</a:t>
            </a:r>
            <a:endParaRPr lang="es-CO" sz="1000" dirty="0"/>
          </a:p>
        </p:txBody>
      </p:sp>
      <p:sp>
        <p:nvSpPr>
          <p:cNvPr id="18" name="Elipse 17"/>
          <p:cNvSpPr/>
          <p:nvPr/>
        </p:nvSpPr>
        <p:spPr>
          <a:xfrm>
            <a:off x="7356442" y="6489303"/>
            <a:ext cx="155866" cy="13762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9" name="CuadroTexto 18"/>
          <p:cNvSpPr txBox="1"/>
          <p:nvPr/>
        </p:nvSpPr>
        <p:spPr>
          <a:xfrm>
            <a:off x="7576509" y="6462682"/>
            <a:ext cx="664542" cy="246221"/>
          </a:xfrm>
          <a:prstGeom prst="rect">
            <a:avLst/>
          </a:prstGeom>
          <a:noFill/>
        </p:spPr>
        <p:txBody>
          <a:bodyPr wrap="square" rtlCol="0">
            <a:spAutoFit/>
          </a:bodyPr>
          <a:lstStyle/>
          <a:p>
            <a:r>
              <a:rPr lang="es-CO" sz="1000" dirty="0" smtClean="0"/>
              <a:t>Negativo</a:t>
            </a:r>
            <a:endParaRPr lang="es-CO" sz="1000" dirty="0"/>
          </a:p>
        </p:txBody>
      </p:sp>
    </p:spTree>
    <p:extLst>
      <p:ext uri="{BB962C8B-B14F-4D97-AF65-F5344CB8AC3E}">
        <p14:creationId xmlns:p14="http://schemas.microsoft.com/office/powerpoint/2010/main" val="268844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1236776829"/>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 name="20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graphicFrame>
        <p:nvGraphicFramePr>
          <p:cNvPr id="15" name="14 Gráfico"/>
          <p:cNvGraphicFramePr/>
          <p:nvPr>
            <p:extLst>
              <p:ext uri="{D42A27DB-BD31-4B8C-83A1-F6EECF244321}">
                <p14:modId xmlns:p14="http://schemas.microsoft.com/office/powerpoint/2010/main" val="1423262358"/>
              </p:ext>
            </p:extLst>
          </p:nvPr>
        </p:nvGraphicFramePr>
        <p:xfrm>
          <a:off x="1170777" y="1510882"/>
          <a:ext cx="3687777" cy="4872528"/>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6" name="14 Gráfico"/>
          <p:cNvGraphicFramePr/>
          <p:nvPr>
            <p:extLst>
              <p:ext uri="{D42A27DB-BD31-4B8C-83A1-F6EECF244321}">
                <p14:modId xmlns:p14="http://schemas.microsoft.com/office/powerpoint/2010/main" val="854102843"/>
              </p:ext>
            </p:extLst>
          </p:nvPr>
        </p:nvGraphicFramePr>
        <p:xfrm>
          <a:off x="4224529" y="1484784"/>
          <a:ext cx="5328591" cy="4872528"/>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7" name="14 Gráfico"/>
          <p:cNvGraphicFramePr/>
          <p:nvPr>
            <p:extLst>
              <p:ext uri="{D42A27DB-BD31-4B8C-83A1-F6EECF244321}">
                <p14:modId xmlns:p14="http://schemas.microsoft.com/office/powerpoint/2010/main" val="3362120218"/>
              </p:ext>
            </p:extLst>
          </p:nvPr>
        </p:nvGraphicFramePr>
        <p:xfrm>
          <a:off x="8719223" y="1499997"/>
          <a:ext cx="3687777" cy="4872528"/>
        </p:xfrm>
        <a:graphic>
          <a:graphicData uri="http://schemas.openxmlformats.org/drawingml/2006/chart">
            <c:chart xmlns:c="http://schemas.openxmlformats.org/drawingml/2006/chart" xmlns:r="http://schemas.openxmlformats.org/officeDocument/2006/relationships" r:id="rId11"/>
          </a:graphicData>
        </a:graphic>
      </p:graphicFrame>
      <p:sp>
        <p:nvSpPr>
          <p:cNvPr id="28" name="Elipse 27"/>
          <p:cNvSpPr/>
          <p:nvPr/>
        </p:nvSpPr>
        <p:spPr>
          <a:xfrm>
            <a:off x="4904439" y="6593776"/>
            <a:ext cx="155866" cy="13762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9" name="CuadroTexto 28"/>
          <p:cNvSpPr txBox="1"/>
          <p:nvPr/>
        </p:nvSpPr>
        <p:spPr>
          <a:xfrm>
            <a:off x="5124506" y="6567155"/>
            <a:ext cx="664542" cy="246221"/>
          </a:xfrm>
          <a:prstGeom prst="rect">
            <a:avLst/>
          </a:prstGeom>
          <a:noFill/>
        </p:spPr>
        <p:txBody>
          <a:bodyPr wrap="square" rtlCol="0">
            <a:spAutoFit/>
          </a:bodyPr>
          <a:lstStyle/>
          <a:p>
            <a:r>
              <a:rPr lang="es-CO" sz="1000" dirty="0" smtClean="0"/>
              <a:t>Positivo</a:t>
            </a:r>
            <a:endParaRPr lang="es-CO" sz="1000" dirty="0"/>
          </a:p>
        </p:txBody>
      </p:sp>
      <p:sp>
        <p:nvSpPr>
          <p:cNvPr id="30" name="Elipse 29"/>
          <p:cNvSpPr/>
          <p:nvPr/>
        </p:nvSpPr>
        <p:spPr>
          <a:xfrm>
            <a:off x="6732959" y="6593776"/>
            <a:ext cx="155866" cy="13762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1" name="CuadroTexto 30"/>
          <p:cNvSpPr txBox="1"/>
          <p:nvPr/>
        </p:nvSpPr>
        <p:spPr>
          <a:xfrm>
            <a:off x="6953026" y="6567155"/>
            <a:ext cx="664542" cy="246221"/>
          </a:xfrm>
          <a:prstGeom prst="rect">
            <a:avLst/>
          </a:prstGeom>
          <a:noFill/>
        </p:spPr>
        <p:txBody>
          <a:bodyPr wrap="square" rtlCol="0">
            <a:spAutoFit/>
          </a:bodyPr>
          <a:lstStyle/>
          <a:p>
            <a:r>
              <a:rPr lang="es-CO" sz="1000" dirty="0" smtClean="0"/>
              <a:t>Negativo</a:t>
            </a:r>
            <a:endParaRPr lang="es-CO" sz="1000" dirty="0"/>
          </a:p>
        </p:txBody>
      </p:sp>
      <p:sp>
        <p:nvSpPr>
          <p:cNvPr id="32" name="Elipse 31"/>
          <p:cNvSpPr/>
          <p:nvPr/>
        </p:nvSpPr>
        <p:spPr>
          <a:xfrm>
            <a:off x="5898119" y="6593775"/>
            <a:ext cx="155866" cy="13762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3" name="CuadroTexto 32"/>
          <p:cNvSpPr txBox="1"/>
          <p:nvPr/>
        </p:nvSpPr>
        <p:spPr>
          <a:xfrm>
            <a:off x="6118186" y="6567154"/>
            <a:ext cx="664542" cy="246221"/>
          </a:xfrm>
          <a:prstGeom prst="rect">
            <a:avLst/>
          </a:prstGeom>
          <a:noFill/>
        </p:spPr>
        <p:txBody>
          <a:bodyPr wrap="square" rtlCol="0">
            <a:spAutoFit/>
          </a:bodyPr>
          <a:lstStyle/>
          <a:p>
            <a:r>
              <a:rPr lang="es-CO" sz="1000" dirty="0" smtClean="0"/>
              <a:t>Neutro</a:t>
            </a:r>
            <a:endParaRPr lang="es-CO" sz="1000" dirty="0"/>
          </a:p>
        </p:txBody>
      </p:sp>
    </p:spTree>
    <p:extLst>
      <p:ext uri="{BB962C8B-B14F-4D97-AF65-F5344CB8AC3E}">
        <p14:creationId xmlns:p14="http://schemas.microsoft.com/office/powerpoint/2010/main" val="112735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8" name="Object 3"/>
          <p:cNvGraphicFramePr>
            <a:graphicFrameLocks noGrp="1" noChangeAspect="1"/>
          </p:cNvGraphicFramePr>
          <p:nvPr>
            <p:extLst>
              <p:ext uri="{D42A27DB-BD31-4B8C-83A1-F6EECF244321}">
                <p14:modId xmlns:p14="http://schemas.microsoft.com/office/powerpoint/2010/main" val="4267580371"/>
              </p:ext>
            </p:extLst>
          </p:nvPr>
        </p:nvGraphicFramePr>
        <p:xfrm>
          <a:off x="1476375" y="1412776"/>
          <a:ext cx="10225136" cy="3168352"/>
        </p:xfrm>
        <a:graphic>
          <a:graphicData uri="http://schemas.openxmlformats.org/drawingml/2006/chart">
            <c:chart xmlns:c="http://schemas.openxmlformats.org/drawingml/2006/chart" xmlns:r="http://schemas.openxmlformats.org/officeDocument/2006/relationships" r:id="rId3"/>
          </a:graphicData>
        </a:graphic>
      </p:graphicFrame>
      <p:grpSp>
        <p:nvGrpSpPr>
          <p:cNvPr id="24" name="Grupo 23"/>
          <p:cNvGrpSpPr/>
          <p:nvPr/>
        </p:nvGrpSpPr>
        <p:grpSpPr>
          <a:xfrm>
            <a:off x="3072690" y="1560386"/>
            <a:ext cx="504056" cy="432048"/>
            <a:chOff x="2556495" y="1772816"/>
            <a:chExt cx="504056" cy="432048"/>
          </a:xfrm>
        </p:grpSpPr>
        <p:sp>
          <p:nvSpPr>
            <p:cNvPr id="25" name="Llamada rectangular redondeada 24"/>
            <p:cNvSpPr/>
            <p:nvPr/>
          </p:nvSpPr>
          <p:spPr>
            <a:xfrm>
              <a:off x="2556495" y="1772816"/>
              <a:ext cx="504056"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6" name="CuadroTexto 25"/>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2</a:t>
              </a:r>
              <a:endParaRPr lang="es-CO" sz="2000" b="1" dirty="0">
                <a:solidFill>
                  <a:schemeClr val="bg1"/>
                </a:solidFill>
              </a:endParaRPr>
            </a:p>
          </p:txBody>
        </p:sp>
      </p:grpSp>
      <p:grpSp>
        <p:nvGrpSpPr>
          <p:cNvPr id="27" name="Grupo 26"/>
          <p:cNvGrpSpPr/>
          <p:nvPr/>
        </p:nvGrpSpPr>
        <p:grpSpPr>
          <a:xfrm>
            <a:off x="2124447" y="1401200"/>
            <a:ext cx="504056" cy="432048"/>
            <a:chOff x="2556495" y="1772816"/>
            <a:chExt cx="504056" cy="432048"/>
          </a:xfrm>
        </p:grpSpPr>
        <p:sp>
          <p:nvSpPr>
            <p:cNvPr id="28" name="Llamada rectangular redondeada 27"/>
            <p:cNvSpPr/>
            <p:nvPr/>
          </p:nvSpPr>
          <p:spPr>
            <a:xfrm>
              <a:off x="2556495" y="1772816"/>
              <a:ext cx="504056" cy="432048"/>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29" name="CuadroTexto 28"/>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1</a:t>
              </a:r>
              <a:endParaRPr lang="es-CO" sz="2000" b="1" dirty="0">
                <a:solidFill>
                  <a:schemeClr val="bg1"/>
                </a:solidFill>
              </a:endParaRPr>
            </a:p>
          </p:txBody>
        </p:sp>
      </p:grpSp>
      <p:grpSp>
        <p:nvGrpSpPr>
          <p:cNvPr id="30" name="Grupo 29"/>
          <p:cNvGrpSpPr/>
          <p:nvPr/>
        </p:nvGrpSpPr>
        <p:grpSpPr>
          <a:xfrm>
            <a:off x="1516041" y="4759483"/>
            <a:ext cx="504056" cy="432048"/>
            <a:chOff x="2556495" y="1772816"/>
            <a:chExt cx="504056" cy="432048"/>
          </a:xfrm>
        </p:grpSpPr>
        <p:sp>
          <p:nvSpPr>
            <p:cNvPr id="31" name="Llamada rectangular redondeada 30"/>
            <p:cNvSpPr/>
            <p:nvPr/>
          </p:nvSpPr>
          <p:spPr>
            <a:xfrm>
              <a:off x="2556495" y="1772816"/>
              <a:ext cx="504056" cy="432048"/>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32" name="CuadroTexto 31"/>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1</a:t>
              </a:r>
              <a:endParaRPr lang="es-CO" sz="2000" b="1" dirty="0">
                <a:solidFill>
                  <a:schemeClr val="bg1"/>
                </a:solidFill>
              </a:endParaRPr>
            </a:p>
          </p:txBody>
        </p:sp>
      </p:grpSp>
      <p:grpSp>
        <p:nvGrpSpPr>
          <p:cNvPr id="33" name="Grupo 32"/>
          <p:cNvGrpSpPr/>
          <p:nvPr/>
        </p:nvGrpSpPr>
        <p:grpSpPr>
          <a:xfrm>
            <a:off x="6951765" y="4820637"/>
            <a:ext cx="504056" cy="432048"/>
            <a:chOff x="2556495" y="1772816"/>
            <a:chExt cx="504056" cy="432048"/>
          </a:xfrm>
        </p:grpSpPr>
        <p:sp>
          <p:nvSpPr>
            <p:cNvPr id="34" name="Llamada rectangular redondeada 33"/>
            <p:cNvSpPr/>
            <p:nvPr/>
          </p:nvSpPr>
          <p:spPr>
            <a:xfrm>
              <a:off x="2556495" y="1772816"/>
              <a:ext cx="504056"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5" name="CuadroTexto 34"/>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2</a:t>
              </a:r>
              <a:endParaRPr lang="es-CO" sz="2000" b="1" dirty="0">
                <a:solidFill>
                  <a:schemeClr val="bg1"/>
                </a:solidFill>
              </a:endParaRPr>
            </a:p>
          </p:txBody>
        </p:sp>
      </p:grpSp>
      <p:grpSp>
        <p:nvGrpSpPr>
          <p:cNvPr id="36" name="Grupo 35"/>
          <p:cNvGrpSpPr/>
          <p:nvPr/>
        </p:nvGrpSpPr>
        <p:grpSpPr>
          <a:xfrm>
            <a:off x="1492715" y="5781252"/>
            <a:ext cx="504056" cy="432048"/>
            <a:chOff x="2556495" y="1772816"/>
            <a:chExt cx="504056" cy="432048"/>
          </a:xfrm>
        </p:grpSpPr>
        <p:sp>
          <p:nvSpPr>
            <p:cNvPr id="37" name="Llamada rectangular redondeada 36"/>
            <p:cNvSpPr/>
            <p:nvPr/>
          </p:nvSpPr>
          <p:spPr>
            <a:xfrm>
              <a:off x="2556495" y="1772816"/>
              <a:ext cx="504056" cy="432048"/>
            </a:xfrm>
            <a:prstGeom prst="wedgeRound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O"/>
            </a:p>
          </p:txBody>
        </p:sp>
        <p:sp>
          <p:nvSpPr>
            <p:cNvPr id="38" name="CuadroTexto 37"/>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3</a:t>
              </a:r>
              <a:endParaRPr lang="es-CO" sz="2000" b="1" dirty="0">
                <a:solidFill>
                  <a:schemeClr val="bg1"/>
                </a:solidFill>
              </a:endParaRPr>
            </a:p>
          </p:txBody>
        </p:sp>
      </p:grpSp>
      <p:grpSp>
        <p:nvGrpSpPr>
          <p:cNvPr id="39" name="Grupo 38"/>
          <p:cNvGrpSpPr/>
          <p:nvPr/>
        </p:nvGrpSpPr>
        <p:grpSpPr>
          <a:xfrm>
            <a:off x="6951765" y="5816274"/>
            <a:ext cx="504056" cy="432048"/>
            <a:chOff x="2556495" y="1772816"/>
            <a:chExt cx="504056" cy="432048"/>
          </a:xfrm>
        </p:grpSpPr>
        <p:sp>
          <p:nvSpPr>
            <p:cNvPr id="40" name="Llamada rectangular redondeada 39"/>
            <p:cNvSpPr/>
            <p:nvPr/>
          </p:nvSpPr>
          <p:spPr>
            <a:xfrm>
              <a:off x="2556495" y="1772816"/>
              <a:ext cx="504056" cy="432048"/>
            </a:xfrm>
            <a:prstGeom prst="wedgeRoundRectCallout">
              <a:avLst/>
            </a:prstGeom>
            <a:solidFill>
              <a:schemeClr val="accent5"/>
            </a:solidFill>
            <a:ln>
              <a:solidFill>
                <a:schemeClr val="accent5">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CO"/>
            </a:p>
          </p:txBody>
        </p:sp>
        <p:sp>
          <p:nvSpPr>
            <p:cNvPr id="41" name="CuadroTexto 3"/>
            <p:cNvSpPr txBox="1"/>
            <p:nvPr/>
          </p:nvSpPr>
          <p:spPr>
            <a:xfrm>
              <a:off x="2556495" y="1772816"/>
              <a:ext cx="504056" cy="39702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O" sz="2000" b="1" dirty="0" smtClean="0">
                  <a:solidFill>
                    <a:schemeClr val="bg1"/>
                  </a:solidFill>
                </a:rPr>
                <a:t>4</a:t>
              </a:r>
              <a:endParaRPr lang="es-CO" sz="2000" b="1" dirty="0">
                <a:solidFill>
                  <a:schemeClr val="bg1"/>
                </a:solidFill>
              </a:endParaRPr>
            </a:p>
          </p:txBody>
        </p:sp>
      </p:grpSp>
      <p:sp>
        <p:nvSpPr>
          <p:cNvPr id="42" name="CuadroTexto 41"/>
          <p:cNvSpPr txBox="1"/>
          <p:nvPr/>
        </p:nvSpPr>
        <p:spPr>
          <a:xfrm>
            <a:off x="2216907" y="4506148"/>
            <a:ext cx="4294585" cy="938719"/>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Por segunda vez el deprimido de la calle 94 se inundó, el Distrito asegura que la causa fue una falla en la capacidad del alcantarillado, los residentes del sector exigen soluciones inmediatas. El Alcalde de Bogotá aseguró que ya se empezaron a hacer labores para evitar estos colapsos.</a:t>
            </a:r>
            <a:r>
              <a:rPr lang="es-CO" sz="1100" dirty="0">
                <a:latin typeface="Tahoma" panose="020B0604030504040204" pitchFamily="34" charset="0"/>
                <a:ea typeface="Tahoma" panose="020B0604030504040204" pitchFamily="34" charset="0"/>
                <a:cs typeface="Tahoma" panose="020B0604030504040204" pitchFamily="34" charset="0"/>
              </a:rPr>
              <a:t> </a:t>
            </a:r>
            <a:endParaRPr lang="es-CO" sz="1100" dirty="0">
              <a:latin typeface="Tahoma" panose="020B0604030504040204" pitchFamily="34" charset="0"/>
              <a:ea typeface="Tahoma" panose="020B0604030504040204" pitchFamily="34" charset="0"/>
              <a:cs typeface="Tahoma" panose="020B0604030504040204" pitchFamily="34" charset="0"/>
            </a:endParaRPr>
          </a:p>
        </p:txBody>
      </p:sp>
      <p:sp>
        <p:nvSpPr>
          <p:cNvPr id="43" name="CuadroTexto 42"/>
          <p:cNvSpPr txBox="1"/>
          <p:nvPr/>
        </p:nvSpPr>
        <p:spPr>
          <a:xfrm>
            <a:off x="7687065" y="4384198"/>
            <a:ext cx="4014446" cy="1107996"/>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El Instituto de Desarrollo Urbano (IDU) tiene listos $8,7 billones en inversión para la construcción de troncales de TransMilenio de las Avenidas 68 y Ciudad de Cali, la Autopista Norte entre Héroes y la Calle 193, la ALO y la Calle 13, y las vías perimetrales del parque Gilma Jiménez, entre otras obras</a:t>
            </a:r>
            <a:r>
              <a:rPr lang="es-CO" sz="1100" dirty="0" smtClean="0">
                <a:latin typeface="Tahoma" panose="020B0604030504040204" pitchFamily="34" charset="0"/>
                <a:ea typeface="Tahoma" panose="020B0604030504040204" pitchFamily="34" charset="0"/>
                <a:cs typeface="Tahoma" panose="020B0604030504040204" pitchFamily="34" charset="0"/>
              </a:rPr>
              <a:t>.</a:t>
            </a:r>
            <a:endParaRPr lang="es-CO" sz="1100" dirty="0">
              <a:latin typeface="Tahoma" panose="020B0604030504040204" pitchFamily="34" charset="0"/>
              <a:ea typeface="Tahoma" panose="020B0604030504040204" pitchFamily="34" charset="0"/>
              <a:cs typeface="Tahoma" panose="020B0604030504040204" pitchFamily="34" charset="0"/>
            </a:endParaRPr>
          </a:p>
        </p:txBody>
      </p:sp>
      <p:sp>
        <p:nvSpPr>
          <p:cNvPr id="44" name="CuadroTexto 43"/>
          <p:cNvSpPr txBox="1"/>
          <p:nvPr/>
        </p:nvSpPr>
        <p:spPr>
          <a:xfrm>
            <a:off x="2216907" y="5514618"/>
            <a:ext cx="4294585" cy="1107996"/>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La alcaldía de Bogotá ya tiene luz verde para la construcción del tramo sur de la avenida Longitudinal de occidente, la directora del IDU, Yaneth Mantilla, dijo que las obras arrancarían a partir de finales del año 2019 y afirmó además que ya está listo el cronograma y que se espera el permiso del Ministerio de Hacienda y el Departamento de Planeación Nacional.</a:t>
            </a:r>
            <a:endParaRPr lang="es-CO" sz="1100" dirty="0">
              <a:latin typeface="Tahoma" panose="020B0604030504040204" pitchFamily="34" charset="0"/>
              <a:ea typeface="Tahoma" panose="020B0604030504040204" pitchFamily="34" charset="0"/>
              <a:cs typeface="Tahoma" panose="020B0604030504040204" pitchFamily="34" charset="0"/>
            </a:endParaRPr>
          </a:p>
        </p:txBody>
      </p:sp>
      <p:sp>
        <p:nvSpPr>
          <p:cNvPr id="45" name="CuadroTexto 44"/>
          <p:cNvSpPr txBox="1"/>
          <p:nvPr/>
        </p:nvSpPr>
        <p:spPr>
          <a:xfrm>
            <a:off x="7687065" y="5597960"/>
            <a:ext cx="4014446" cy="938719"/>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El IDU continua estructurando el proyecto de la trocal de TransMilenio por la Carrera Séptima, hoy se llevó a cabo una mesa conjunta con la Secretaría de Planeación y con la Secretaría de Movilidad, donde se debatieron temas importantes como la compra de predios.</a:t>
            </a:r>
            <a:endParaRPr lang="es-CO" sz="1100" dirty="0" smtClean="0">
              <a:latin typeface="Tahoma" panose="020B0604030504040204" pitchFamily="34" charset="0"/>
              <a:ea typeface="Tahoma" panose="020B0604030504040204" pitchFamily="34" charset="0"/>
              <a:cs typeface="Tahoma" panose="020B0604030504040204" pitchFamily="34" charset="0"/>
            </a:endParaRPr>
          </a:p>
        </p:txBody>
      </p:sp>
      <p:grpSp>
        <p:nvGrpSpPr>
          <p:cNvPr id="50" name="Grupo 49"/>
          <p:cNvGrpSpPr/>
          <p:nvPr/>
        </p:nvGrpSpPr>
        <p:grpSpPr>
          <a:xfrm>
            <a:off x="3689999" y="1957412"/>
            <a:ext cx="504056" cy="432048"/>
            <a:chOff x="2556495" y="1772816"/>
            <a:chExt cx="504056" cy="432048"/>
          </a:xfrm>
        </p:grpSpPr>
        <p:sp>
          <p:nvSpPr>
            <p:cNvPr id="51" name="Llamada rectangular redondeada 50"/>
            <p:cNvSpPr/>
            <p:nvPr/>
          </p:nvSpPr>
          <p:spPr>
            <a:xfrm>
              <a:off x="2556495" y="1772816"/>
              <a:ext cx="504056" cy="432048"/>
            </a:xfrm>
            <a:prstGeom prst="wedgeRoundRectCallout">
              <a:avLst/>
            </a:prstGeom>
            <a:solidFill>
              <a:schemeClr val="accent5"/>
            </a:solidFill>
            <a:ln>
              <a:solidFill>
                <a:schemeClr val="accent5">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CO"/>
            </a:p>
          </p:txBody>
        </p:sp>
        <p:sp>
          <p:nvSpPr>
            <p:cNvPr id="52" name="CuadroTexto 51"/>
            <p:cNvSpPr txBox="1"/>
            <p:nvPr/>
          </p:nvSpPr>
          <p:spPr>
            <a:xfrm>
              <a:off x="2556495" y="1772816"/>
              <a:ext cx="504056" cy="397026"/>
            </a:xfrm>
            <a:prstGeom prst="rect">
              <a:avLst/>
            </a:prstGeom>
            <a:noFill/>
          </p:spPr>
          <p:txBody>
            <a:bodyPr wrap="square" rtlCol="0">
              <a:spAutoFit/>
            </a:bodyPr>
            <a:lstStyle/>
            <a:p>
              <a:pPr algn="ctr"/>
              <a:r>
                <a:rPr lang="es-CO" sz="2000" b="1" dirty="0">
                  <a:solidFill>
                    <a:schemeClr val="bg1"/>
                  </a:solidFill>
                </a:rPr>
                <a:t>4</a:t>
              </a:r>
            </a:p>
          </p:txBody>
        </p:sp>
      </p:grpSp>
      <p:graphicFrame>
        <p:nvGraphicFramePr>
          <p:cNvPr id="46" name="11 Diagrama"/>
          <p:cNvGraphicFramePr/>
          <p:nvPr>
            <p:extLst>
              <p:ext uri="{D42A27DB-BD31-4B8C-83A1-F6EECF244321}">
                <p14:modId xmlns:p14="http://schemas.microsoft.com/office/powerpoint/2010/main" val="1572628454"/>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7" name="2 CuadroTexto"/>
          <p:cNvSpPr txBox="1"/>
          <p:nvPr/>
        </p:nvSpPr>
        <p:spPr>
          <a:xfrm>
            <a:off x="1188015" y="4063861"/>
            <a:ext cx="936432" cy="261610"/>
          </a:xfrm>
          <a:prstGeom prst="rect">
            <a:avLst/>
          </a:prstGeom>
          <a:solidFill>
            <a:schemeClr val="accent6"/>
          </a:solidFill>
        </p:spPr>
        <p:txBody>
          <a:bodyPr wrap="square"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CO" sz="1100" b="1" dirty="0" smtClean="0">
                <a:solidFill>
                  <a:schemeClr val="bg1"/>
                </a:solidFill>
                <a:latin typeface="+mj-lt"/>
                <a:ea typeface="Tahoma" pitchFamily="34" charset="0"/>
                <a:cs typeface="Tahoma" pitchFamily="34" charset="0"/>
              </a:rPr>
              <a:t>DÍA DEL MES</a:t>
            </a:r>
            <a:endParaRPr lang="es-CO" sz="1100" b="1" dirty="0">
              <a:solidFill>
                <a:schemeClr val="bg1"/>
              </a:solidFill>
              <a:latin typeface="+mj-lt"/>
              <a:ea typeface="Tahoma" pitchFamily="34" charset="0"/>
              <a:cs typeface="Tahoma" pitchFamily="34" charset="0"/>
            </a:endParaRPr>
          </a:p>
        </p:txBody>
      </p:sp>
      <p:pic>
        <p:nvPicPr>
          <p:cNvPr id="58" name="57 Imagen"/>
          <p:cNvPicPr>
            <a:picLocks noChangeAspect="1"/>
          </p:cNvPicPr>
          <p:nvPr/>
        </p:nvPicPr>
        <p:blipFill rotWithShape="1">
          <a:blip r:embed="rId9">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grpSp>
        <p:nvGrpSpPr>
          <p:cNvPr id="59" name="Grupo 58"/>
          <p:cNvGrpSpPr/>
          <p:nvPr/>
        </p:nvGrpSpPr>
        <p:grpSpPr>
          <a:xfrm flipH="1">
            <a:off x="6268859" y="1763347"/>
            <a:ext cx="504056" cy="432048"/>
            <a:chOff x="2556495" y="1772816"/>
            <a:chExt cx="504056" cy="432048"/>
          </a:xfrm>
        </p:grpSpPr>
        <p:sp>
          <p:nvSpPr>
            <p:cNvPr id="60" name="Llamada rectangular redondeada 59"/>
            <p:cNvSpPr/>
            <p:nvPr/>
          </p:nvSpPr>
          <p:spPr>
            <a:xfrm>
              <a:off x="2556495" y="1772816"/>
              <a:ext cx="504056" cy="432048"/>
            </a:xfrm>
            <a:prstGeom prst="wedgeRound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O"/>
            </a:p>
          </p:txBody>
        </p:sp>
        <p:sp>
          <p:nvSpPr>
            <p:cNvPr id="61" name="CuadroTexto 60"/>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3</a:t>
              </a:r>
              <a:endParaRPr lang="es-CO" sz="2000" b="1" dirty="0">
                <a:solidFill>
                  <a:schemeClr val="bg1"/>
                </a:solidFill>
              </a:endParaRPr>
            </a:p>
          </p:txBody>
        </p:sp>
      </p:grpSp>
    </p:spTree>
    <p:extLst>
      <p:ext uri="{BB962C8B-B14F-4D97-AF65-F5344CB8AC3E}">
        <p14:creationId xmlns:p14="http://schemas.microsoft.com/office/powerpoint/2010/main" val="34399964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14 Gráfico"/>
          <p:cNvGraphicFramePr/>
          <p:nvPr>
            <p:extLst>
              <p:ext uri="{D42A27DB-BD31-4B8C-83A1-F6EECF244321}">
                <p14:modId xmlns:p14="http://schemas.microsoft.com/office/powerpoint/2010/main" val="1461658848"/>
              </p:ext>
            </p:extLst>
          </p:nvPr>
        </p:nvGraphicFramePr>
        <p:xfrm>
          <a:off x="7957095" y="1880100"/>
          <a:ext cx="3744416" cy="4728512"/>
        </p:xfrm>
        <a:graphic>
          <a:graphicData uri="http://schemas.openxmlformats.org/drawingml/2006/chart">
            <c:chart xmlns:c="http://schemas.openxmlformats.org/drawingml/2006/chart" xmlns:r="http://schemas.openxmlformats.org/officeDocument/2006/relationships" r:id="rId2"/>
          </a:graphicData>
        </a:graphic>
      </p:graphicFrame>
      <p:sp>
        <p:nvSpPr>
          <p:cNvPr id="34" name="Rectángulo 33"/>
          <p:cNvSpPr/>
          <p:nvPr/>
        </p:nvSpPr>
        <p:spPr>
          <a:xfrm>
            <a:off x="5004767" y="2633158"/>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7" name="14 Gráfico"/>
          <p:cNvGraphicFramePr/>
          <p:nvPr>
            <p:extLst>
              <p:ext uri="{D42A27DB-BD31-4B8C-83A1-F6EECF244321}">
                <p14:modId xmlns:p14="http://schemas.microsoft.com/office/powerpoint/2010/main" val="1741247683"/>
              </p:ext>
            </p:extLst>
          </p:nvPr>
        </p:nvGraphicFramePr>
        <p:xfrm>
          <a:off x="1317871" y="1791741"/>
          <a:ext cx="3500791" cy="47285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17 Diagrama"/>
          <p:cNvGraphicFramePr/>
          <p:nvPr>
            <p:extLst>
              <p:ext uri="{D42A27DB-BD31-4B8C-83A1-F6EECF244321}">
                <p14:modId xmlns:p14="http://schemas.microsoft.com/office/powerpoint/2010/main" val="1154168391"/>
              </p:ext>
            </p:extLst>
          </p:nvPr>
        </p:nvGraphicFramePr>
        <p:xfrm>
          <a:off x="2412479" y="1349437"/>
          <a:ext cx="2520280" cy="37414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22" name="17 Diagrama"/>
          <p:cNvGraphicFramePr/>
          <p:nvPr>
            <p:extLst>
              <p:ext uri="{D42A27DB-BD31-4B8C-83A1-F6EECF244321}">
                <p14:modId xmlns:p14="http://schemas.microsoft.com/office/powerpoint/2010/main" val="237544118"/>
              </p:ext>
            </p:extLst>
          </p:nvPr>
        </p:nvGraphicFramePr>
        <p:xfrm>
          <a:off x="9230964" y="1437553"/>
          <a:ext cx="2664296" cy="374147"/>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8" name="11 Diagrama"/>
          <p:cNvGraphicFramePr/>
          <p:nvPr>
            <p:extLst>
              <p:ext uri="{D42A27DB-BD31-4B8C-83A1-F6EECF244321}">
                <p14:modId xmlns:p14="http://schemas.microsoft.com/office/powerpoint/2010/main" val="3652519099"/>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grpSp>
        <p:nvGrpSpPr>
          <p:cNvPr id="31" name="Grupo 30"/>
          <p:cNvGrpSpPr/>
          <p:nvPr/>
        </p:nvGrpSpPr>
        <p:grpSpPr>
          <a:xfrm>
            <a:off x="5265653" y="2708920"/>
            <a:ext cx="2952328" cy="2179994"/>
            <a:chOff x="8271026" y="1644372"/>
            <a:chExt cx="3481950" cy="4936848"/>
          </a:xfrm>
        </p:grpSpPr>
        <p:sp>
          <p:nvSpPr>
            <p:cNvPr id="32" name="object 45"/>
            <p:cNvSpPr/>
            <p:nvPr/>
          </p:nvSpPr>
          <p:spPr>
            <a:xfrm>
              <a:off x="8271026" y="1644372"/>
              <a:ext cx="3481950" cy="4936848"/>
            </a:xfrm>
            <a:custGeom>
              <a:avLst/>
              <a:gdLst/>
              <a:ahLst/>
              <a:cxnLst/>
              <a:rect l="l" t="t" r="r" b="b"/>
              <a:pathLst>
                <a:path w="1838959" h="4376420">
                  <a:moveTo>
                    <a:pt x="0" y="4376051"/>
                  </a:moveTo>
                  <a:lnTo>
                    <a:pt x="1838769" y="4376051"/>
                  </a:lnTo>
                  <a:lnTo>
                    <a:pt x="1838769" y="0"/>
                  </a:lnTo>
                  <a:lnTo>
                    <a:pt x="0" y="0"/>
                  </a:lnTo>
                  <a:lnTo>
                    <a:pt x="0" y="4376051"/>
                  </a:lnTo>
                  <a:close/>
                </a:path>
              </a:pathLst>
            </a:custGeom>
            <a:solidFill>
              <a:srgbClr val="EDF0F2"/>
            </a:solidFill>
          </p:spPr>
          <p:txBody>
            <a:bodyPr wrap="square" lIns="0" tIns="0" rIns="0" bIns="0" rtlCol="0"/>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33" name="CuadroTexto 32"/>
            <p:cNvSpPr txBox="1"/>
            <p:nvPr/>
          </p:nvSpPr>
          <p:spPr>
            <a:xfrm>
              <a:off x="8317631" y="1824466"/>
              <a:ext cx="3191131" cy="4356223"/>
            </a:xfrm>
            <a:prstGeom prst="rect">
              <a:avLst/>
            </a:prstGeom>
            <a:noFill/>
          </p:spPr>
          <p:txBody>
            <a:bodyPr wrap="square" rtlCol="0">
              <a:spAutoFit/>
            </a:bodyPr>
            <a:lstStyle/>
            <a:p>
              <a:pPr marL="285750" indent="-285750" algn="just">
                <a:buFont typeface="Arial" panose="020B0604020202020204" pitchFamily="34" charset="0"/>
                <a:buChar char="•"/>
              </a:pPr>
              <a:r>
                <a:rPr lang="es-CO" sz="1700" dirty="0" smtClean="0">
                  <a:latin typeface="+mj-lt"/>
                  <a:ea typeface="Tahoma" panose="020B0604030504040204" pitchFamily="34" charset="0"/>
                  <a:cs typeface="Tahoma" panose="020B0604030504040204" pitchFamily="34" charset="0"/>
                </a:rPr>
                <a:t>Se registraron </a:t>
              </a:r>
              <a:r>
                <a:rPr lang="es-CO" sz="1700" dirty="0" smtClean="0">
                  <a:latin typeface="+mj-lt"/>
                  <a:ea typeface="Tahoma" panose="020B0604030504040204" pitchFamily="34" charset="0"/>
                  <a:cs typeface="Tahoma" panose="020B0604030504040204" pitchFamily="34" charset="0"/>
                </a:rPr>
                <a:t>178 </a:t>
              </a:r>
              <a:r>
                <a:rPr lang="es-CO" sz="1700" dirty="0" smtClean="0">
                  <a:latin typeface="+mj-lt"/>
                  <a:ea typeface="Tahoma" panose="020B0604030504040204" pitchFamily="34" charset="0"/>
                  <a:cs typeface="Tahoma" panose="020B0604030504040204" pitchFamily="34" charset="0"/>
                </a:rPr>
                <a:t>noticias en los medios de comunicación con cobertura regional y </a:t>
              </a:r>
              <a:r>
                <a:rPr lang="es-CO" sz="1700" dirty="0" smtClean="0">
                  <a:latin typeface="+mj-lt"/>
                  <a:ea typeface="Tahoma" panose="020B0604030504040204" pitchFamily="34" charset="0"/>
                  <a:cs typeface="Tahoma" panose="020B0604030504040204" pitchFamily="34" charset="0"/>
                </a:rPr>
                <a:t>254 </a:t>
              </a:r>
              <a:r>
                <a:rPr lang="es-CO" sz="1700" dirty="0" smtClean="0">
                  <a:latin typeface="+mj-lt"/>
                  <a:ea typeface="Tahoma" panose="020B0604030504040204" pitchFamily="34" charset="0"/>
                  <a:cs typeface="Tahoma" panose="020B0604030504040204" pitchFamily="34" charset="0"/>
                </a:rPr>
                <a:t>en los nacionales. No se registraron noticias en portales internacionales.</a:t>
              </a:r>
            </a:p>
          </p:txBody>
        </p:sp>
      </p:grpSp>
      <p:pic>
        <p:nvPicPr>
          <p:cNvPr id="23" name="22 Imagen"/>
          <p:cNvPicPr>
            <a:picLocks noChangeAspect="1"/>
          </p:cNvPicPr>
          <p:nvPr/>
        </p:nvPicPr>
        <p:blipFill rotWithShape="1">
          <a:blip r:embed="rId20">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grpSp>
        <p:nvGrpSpPr>
          <p:cNvPr id="2" name="Grupo 1"/>
          <p:cNvGrpSpPr/>
          <p:nvPr/>
        </p:nvGrpSpPr>
        <p:grpSpPr>
          <a:xfrm>
            <a:off x="5485169" y="6523382"/>
            <a:ext cx="2713129" cy="246222"/>
            <a:chOff x="5099950" y="6567154"/>
            <a:chExt cx="2713129" cy="246222"/>
          </a:xfrm>
        </p:grpSpPr>
        <p:sp>
          <p:nvSpPr>
            <p:cNvPr id="20" name="Elipse 19"/>
            <p:cNvSpPr/>
            <p:nvPr/>
          </p:nvSpPr>
          <p:spPr>
            <a:xfrm>
              <a:off x="5099950" y="6593776"/>
              <a:ext cx="155866" cy="13762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6" name="CuadroTexto 25"/>
            <p:cNvSpPr txBox="1"/>
            <p:nvPr/>
          </p:nvSpPr>
          <p:spPr>
            <a:xfrm>
              <a:off x="5320017" y="6567155"/>
              <a:ext cx="664542" cy="246221"/>
            </a:xfrm>
            <a:prstGeom prst="rect">
              <a:avLst/>
            </a:prstGeom>
            <a:noFill/>
          </p:spPr>
          <p:txBody>
            <a:bodyPr wrap="square" rtlCol="0">
              <a:spAutoFit/>
            </a:bodyPr>
            <a:lstStyle/>
            <a:p>
              <a:r>
                <a:rPr lang="es-CO" sz="1000" dirty="0" smtClean="0"/>
                <a:t>Positivo</a:t>
              </a:r>
              <a:endParaRPr lang="es-CO" sz="1000" dirty="0"/>
            </a:p>
          </p:txBody>
        </p:sp>
        <p:sp>
          <p:nvSpPr>
            <p:cNvPr id="27" name="Elipse 26"/>
            <p:cNvSpPr/>
            <p:nvPr/>
          </p:nvSpPr>
          <p:spPr>
            <a:xfrm>
              <a:off x="6928470" y="6593776"/>
              <a:ext cx="155866" cy="13762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8" name="CuadroTexto 27"/>
            <p:cNvSpPr txBox="1"/>
            <p:nvPr/>
          </p:nvSpPr>
          <p:spPr>
            <a:xfrm>
              <a:off x="7148537" y="6567155"/>
              <a:ext cx="664542" cy="246221"/>
            </a:xfrm>
            <a:prstGeom prst="rect">
              <a:avLst/>
            </a:prstGeom>
            <a:noFill/>
          </p:spPr>
          <p:txBody>
            <a:bodyPr wrap="square" rtlCol="0">
              <a:spAutoFit/>
            </a:bodyPr>
            <a:lstStyle/>
            <a:p>
              <a:r>
                <a:rPr lang="es-CO" sz="1000" dirty="0" smtClean="0"/>
                <a:t>Negativo</a:t>
              </a:r>
              <a:endParaRPr lang="es-CO" sz="1000" dirty="0"/>
            </a:p>
          </p:txBody>
        </p:sp>
        <p:sp>
          <p:nvSpPr>
            <p:cNvPr id="29" name="Elipse 28"/>
            <p:cNvSpPr/>
            <p:nvPr/>
          </p:nvSpPr>
          <p:spPr>
            <a:xfrm>
              <a:off x="6093630" y="6593775"/>
              <a:ext cx="155866" cy="13762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0" name="CuadroTexto 29"/>
            <p:cNvSpPr txBox="1"/>
            <p:nvPr/>
          </p:nvSpPr>
          <p:spPr>
            <a:xfrm>
              <a:off x="6313697" y="6567154"/>
              <a:ext cx="664542" cy="246221"/>
            </a:xfrm>
            <a:prstGeom prst="rect">
              <a:avLst/>
            </a:prstGeom>
            <a:noFill/>
          </p:spPr>
          <p:txBody>
            <a:bodyPr wrap="square" rtlCol="0">
              <a:spAutoFit/>
            </a:bodyPr>
            <a:lstStyle/>
            <a:p>
              <a:r>
                <a:rPr lang="es-CO" sz="1000" dirty="0" smtClean="0"/>
                <a:t>Neutro</a:t>
              </a:r>
              <a:endParaRPr lang="es-CO" sz="1000" dirty="0"/>
            </a:p>
          </p:txBody>
        </p:sp>
      </p:grpSp>
    </p:spTree>
    <p:extLst>
      <p:ext uri="{BB962C8B-B14F-4D97-AF65-F5344CB8AC3E}">
        <p14:creationId xmlns:p14="http://schemas.microsoft.com/office/powerpoint/2010/main" val="4027534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8" name="11 Diagrama"/>
          <p:cNvGraphicFramePr/>
          <p:nvPr>
            <p:extLst>
              <p:ext uri="{D42A27DB-BD31-4B8C-83A1-F6EECF244321}">
                <p14:modId xmlns:p14="http://schemas.microsoft.com/office/powerpoint/2010/main" val="1175491075"/>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3" name="22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graphicFrame>
        <p:nvGraphicFramePr>
          <p:cNvPr id="24" name="Tabla 23"/>
          <p:cNvGraphicFramePr>
            <a:graphicFrameLocks noGrp="1"/>
          </p:cNvGraphicFramePr>
          <p:nvPr>
            <p:extLst>
              <p:ext uri="{D42A27DB-BD31-4B8C-83A1-F6EECF244321}">
                <p14:modId xmlns:p14="http://schemas.microsoft.com/office/powerpoint/2010/main" val="125703468"/>
              </p:ext>
            </p:extLst>
          </p:nvPr>
        </p:nvGraphicFramePr>
        <p:xfrm>
          <a:off x="2815696" y="889667"/>
          <a:ext cx="7358544" cy="5744760"/>
        </p:xfrm>
        <a:graphic>
          <a:graphicData uri="http://schemas.openxmlformats.org/drawingml/2006/table">
            <a:tbl>
              <a:tblPr firstRow="1" lastRow="1" bandRow="1">
                <a:tableStyleId>{2D5ABB26-0587-4C30-8999-92F81FD0307C}</a:tableStyleId>
              </a:tblPr>
              <a:tblGrid>
                <a:gridCol w="2814069"/>
                <a:gridCol w="1737594"/>
                <a:gridCol w="935627"/>
                <a:gridCol w="935627"/>
                <a:gridCol w="935627"/>
              </a:tblGrid>
              <a:tr h="677866">
                <a:tc>
                  <a:txBody>
                    <a:bodyPr/>
                    <a:lstStyle/>
                    <a:p>
                      <a:pPr algn="ctr"/>
                      <a:r>
                        <a:rPr lang="es-CO" sz="1600" b="1" dirty="0" smtClean="0">
                          <a:latin typeface="Calibri" panose="020F0502020204030204" pitchFamily="34" charset="0"/>
                          <a:ea typeface="Tahoma" panose="020B0604030504040204" pitchFamily="34" charset="0"/>
                          <a:cs typeface="Calibri" panose="020F0502020204030204" pitchFamily="34" charset="0"/>
                        </a:rPr>
                        <a:t>Medio</a:t>
                      </a:r>
                      <a:r>
                        <a:rPr lang="es-CO" sz="1600" b="1" baseline="0" dirty="0" smtClean="0">
                          <a:latin typeface="Calibri" panose="020F0502020204030204" pitchFamily="34" charset="0"/>
                          <a:ea typeface="Tahoma" panose="020B0604030504040204" pitchFamily="34" charset="0"/>
                          <a:cs typeface="Calibri" panose="020F0502020204030204" pitchFamily="34" charset="0"/>
                        </a:rPr>
                        <a:t> de Comunicación </a:t>
                      </a:r>
                      <a:endParaRPr lang="es-CO" sz="1600" b="1" dirty="0">
                        <a:latin typeface="Calibri" panose="020F0502020204030204" pitchFamily="34" charset="0"/>
                        <a:ea typeface="Tahoma" panose="020B0604030504040204" pitchFamily="34" charset="0"/>
                        <a:cs typeface="Calibri" panose="020F0502020204030204" pitchFamily="34" charset="0"/>
                      </a:endParaRPr>
                    </a:p>
                  </a:txBody>
                  <a:tcPr anchor="ctr"/>
                </a:tc>
                <a:tc>
                  <a:txBody>
                    <a:bodyPr/>
                    <a:lstStyle/>
                    <a:p>
                      <a:pPr algn="ctr"/>
                      <a:r>
                        <a:rPr lang="es-CO" sz="1600" b="1" dirty="0" smtClean="0">
                          <a:latin typeface="Calibri" panose="020F0502020204030204" pitchFamily="34" charset="0"/>
                          <a:ea typeface="Tahoma" panose="020B0604030504040204" pitchFamily="34" charset="0"/>
                          <a:cs typeface="Calibri" panose="020F0502020204030204" pitchFamily="34" charset="0"/>
                        </a:rPr>
                        <a:t>Cantidad</a:t>
                      </a:r>
                      <a:endParaRPr lang="es-CO" sz="1600" b="1" dirty="0">
                        <a:latin typeface="Calibri" panose="020F0502020204030204" pitchFamily="34" charset="0"/>
                        <a:ea typeface="Tahoma" panose="020B0604030504040204" pitchFamily="34" charset="0"/>
                        <a:cs typeface="Calibri" panose="020F0502020204030204" pitchFamily="34" charset="0"/>
                      </a:endParaRPr>
                    </a:p>
                  </a:txBody>
                  <a:tcPr anchor="ctr"/>
                </a:tc>
                <a:tc>
                  <a:txBody>
                    <a:bodyPr/>
                    <a:lstStyle/>
                    <a:p>
                      <a:pPr algn="ctr"/>
                      <a:endParaRPr lang="es-CO" sz="1200" b="1" dirty="0">
                        <a:latin typeface="Calibri" panose="020F0502020204030204" pitchFamily="34" charset="0"/>
                        <a:ea typeface="Tahoma" panose="020B0604030504040204" pitchFamily="34" charset="0"/>
                        <a:cs typeface="Calibri" panose="020F0502020204030204" pitchFamily="34" charset="0"/>
                      </a:endParaRPr>
                    </a:p>
                  </a:txBody>
                  <a:tcPr anchor="ctr"/>
                </a:tc>
                <a:tc>
                  <a:txBody>
                    <a:bodyPr/>
                    <a:lstStyle/>
                    <a:p>
                      <a:pPr algn="ctr"/>
                      <a:endParaRPr lang="es-CO" sz="1200" b="1" dirty="0">
                        <a:latin typeface="Calibri" panose="020F0502020204030204" pitchFamily="34" charset="0"/>
                        <a:ea typeface="Tahoma" panose="020B0604030504040204" pitchFamily="34" charset="0"/>
                        <a:cs typeface="Calibri" panose="020F0502020204030204" pitchFamily="34" charset="0"/>
                      </a:endParaRPr>
                    </a:p>
                  </a:txBody>
                  <a:tcPr anchor="ctr"/>
                </a:tc>
                <a:tc>
                  <a:txBody>
                    <a:bodyPr/>
                    <a:lstStyle/>
                    <a:p>
                      <a:pPr algn="ctr"/>
                      <a:endParaRPr lang="es-CO" sz="1200" b="1" dirty="0">
                        <a:latin typeface="Calibri" panose="020F0502020204030204" pitchFamily="34" charset="0"/>
                        <a:ea typeface="Tahoma" panose="020B0604030504040204" pitchFamily="34" charset="0"/>
                        <a:cs typeface="Calibri" panose="020F0502020204030204" pitchFamily="34" charset="0"/>
                      </a:endParaRPr>
                    </a:p>
                  </a:txBody>
                  <a:tcPr anchor="ctr"/>
                </a:tc>
              </a:tr>
              <a:tr h="313268">
                <a:tc>
                  <a:txBody>
                    <a:bodyPr/>
                    <a:lstStyle/>
                    <a:p>
                      <a:pPr algn="ctr" fontAlgn="b"/>
                      <a:r>
                        <a:rPr lang="es-CO" sz="1600" b="0" i="0" u="none" strike="noStrike" dirty="0" err="1">
                          <a:solidFill>
                            <a:srgbClr val="000000"/>
                          </a:solidFill>
                          <a:effectLst/>
                          <a:latin typeface="Calibri" panose="020F0502020204030204" pitchFamily="34" charset="0"/>
                        </a:rPr>
                        <a:t>Citytv</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ctr" fontAlgn="b"/>
                      <a:r>
                        <a:rPr lang="es-CO" sz="1600" b="0" i="0" u="none" strike="noStrike" dirty="0">
                          <a:solidFill>
                            <a:srgbClr val="000000"/>
                          </a:solidFill>
                          <a:effectLst/>
                          <a:latin typeface="Calibri" panose="020F0502020204030204" pitchFamily="34" charset="0"/>
                        </a:rPr>
                        <a:t>47</a:t>
                      </a:r>
                    </a:p>
                  </a:txBody>
                  <a:tcPr marL="9525" marR="9525" marT="9525" marB="0" anchor="ctr">
                    <a:solidFill>
                      <a:schemeClr val="bg1">
                        <a:lumMod val="95000"/>
                      </a:schemeClr>
                    </a:solidFill>
                  </a:tcPr>
                </a:tc>
                <a:tc>
                  <a:txBody>
                    <a:bodyPr/>
                    <a:lstStyle/>
                    <a:p>
                      <a:pPr algn="ctr" fontAlgn="b"/>
                      <a:r>
                        <a:rPr lang="es-CO" sz="1600" b="0" i="0" u="none" strike="noStrike" dirty="0">
                          <a:solidFill>
                            <a:srgbClr val="000000"/>
                          </a:solidFill>
                          <a:effectLst/>
                          <a:latin typeface="Calibri" panose="020F0502020204030204" pitchFamily="34" charset="0"/>
                        </a:rPr>
                        <a:t>7</a:t>
                      </a:r>
                    </a:p>
                  </a:txBody>
                  <a:tcPr marL="9525" marR="9525" marT="9525" marB="0" anchor="ctr">
                    <a:solidFill>
                      <a:schemeClr val="bg1">
                        <a:lumMod val="95000"/>
                      </a:schemeClr>
                    </a:solidFill>
                  </a:tcPr>
                </a:tc>
                <a:tc>
                  <a:txBody>
                    <a:bodyPr/>
                    <a:lstStyle/>
                    <a:p>
                      <a:pPr algn="ctr" fontAlgn="b"/>
                      <a:r>
                        <a:rPr lang="es-CO" sz="1600" b="0" i="0" u="none" strike="noStrike" dirty="0">
                          <a:solidFill>
                            <a:srgbClr val="000000"/>
                          </a:solidFill>
                          <a:effectLst/>
                          <a:latin typeface="Calibri" panose="020F0502020204030204" pitchFamily="34" charset="0"/>
                        </a:rPr>
                        <a:t>21</a:t>
                      </a:r>
                    </a:p>
                  </a:txBody>
                  <a:tcPr marL="9525" marR="9525" marT="9525" marB="0" anchor="ctr">
                    <a:solidFill>
                      <a:schemeClr val="bg1">
                        <a:lumMod val="95000"/>
                      </a:schemeClr>
                    </a:solidFill>
                  </a:tcPr>
                </a:tc>
                <a:tc>
                  <a:txBody>
                    <a:bodyPr/>
                    <a:lstStyle/>
                    <a:p>
                      <a:pPr algn="ctr" fontAlgn="b"/>
                      <a:r>
                        <a:rPr lang="es-CO" sz="1600" b="0" i="0" u="none" strike="noStrike" dirty="0">
                          <a:solidFill>
                            <a:srgbClr val="000000"/>
                          </a:solidFill>
                          <a:effectLst/>
                          <a:latin typeface="Calibri" panose="020F0502020204030204" pitchFamily="34" charset="0"/>
                        </a:rPr>
                        <a:t>19</a:t>
                      </a:r>
                    </a:p>
                  </a:txBody>
                  <a:tcPr marL="9525" marR="9525" marT="9525" marB="0" anchor="ctr">
                    <a:solidFill>
                      <a:schemeClr val="bg1">
                        <a:lumMod val="95000"/>
                      </a:schemeClr>
                    </a:solidFill>
                  </a:tcPr>
                </a:tc>
              </a:tr>
              <a:tr h="313268">
                <a:tc>
                  <a:txBody>
                    <a:bodyPr/>
                    <a:lstStyle/>
                    <a:p>
                      <a:pPr algn="ctr" fontAlgn="b"/>
                      <a:r>
                        <a:rPr lang="es-CO" sz="1600" b="0" i="0" u="none" strike="noStrike">
                          <a:solidFill>
                            <a:srgbClr val="000000"/>
                          </a:solidFill>
                          <a:effectLst/>
                          <a:latin typeface="Calibri" panose="020F0502020204030204" pitchFamily="34" charset="0"/>
                        </a:rPr>
                        <a:t>Canal Capital</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28</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9</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17</a:t>
                      </a:r>
                    </a:p>
                  </a:txBody>
                  <a:tcPr marL="9525" marR="9525" marT="9525" marB="0" anchor="ctr"/>
                </a:tc>
              </a:tr>
              <a:tr h="313268">
                <a:tc>
                  <a:txBody>
                    <a:bodyPr/>
                    <a:lstStyle/>
                    <a:p>
                      <a:pPr algn="ctr" fontAlgn="b"/>
                      <a:r>
                        <a:rPr lang="es-CO" sz="1600" b="0" i="0" u="none" strike="noStrike">
                          <a:solidFill>
                            <a:srgbClr val="000000"/>
                          </a:solidFill>
                          <a:effectLst/>
                          <a:latin typeface="Calibri" panose="020F0502020204030204" pitchFamily="34" charset="0"/>
                        </a:rPr>
                        <a:t>Rcn TV</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23</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11</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11</a:t>
                      </a:r>
                    </a:p>
                  </a:txBody>
                  <a:tcPr marL="9525" marR="9525" marT="9525" marB="0" anchor="ctr">
                    <a:solidFill>
                      <a:schemeClr val="bg1">
                        <a:lumMod val="95000"/>
                      </a:schemeClr>
                    </a:solidFill>
                  </a:tcPr>
                </a:tc>
              </a:tr>
              <a:tr h="313268">
                <a:tc>
                  <a:txBody>
                    <a:bodyPr/>
                    <a:lstStyle/>
                    <a:p>
                      <a:pPr algn="ctr" fontAlgn="b"/>
                      <a:r>
                        <a:rPr lang="es-CO" sz="1600" b="0" i="0" u="none" strike="noStrike">
                          <a:solidFill>
                            <a:srgbClr val="000000"/>
                          </a:solidFill>
                          <a:effectLst/>
                          <a:latin typeface="Calibri" panose="020F0502020204030204" pitchFamily="34" charset="0"/>
                        </a:rPr>
                        <a:t>El Tiempo</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20</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5</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14</a:t>
                      </a:r>
                    </a:p>
                  </a:txBody>
                  <a:tcPr marL="9525" marR="9525" marT="9525" marB="0" anchor="ctr"/>
                </a:tc>
              </a:tr>
              <a:tr h="313268">
                <a:tc>
                  <a:txBody>
                    <a:bodyPr/>
                    <a:lstStyle/>
                    <a:p>
                      <a:pPr algn="ctr" fontAlgn="b"/>
                      <a:r>
                        <a:rPr lang="es-CO" sz="1600" b="0" i="0" u="none" strike="noStrike">
                          <a:solidFill>
                            <a:srgbClr val="000000"/>
                          </a:solidFill>
                          <a:effectLst/>
                          <a:latin typeface="Calibri" panose="020F0502020204030204" pitchFamily="34" charset="0"/>
                        </a:rPr>
                        <a:t>Caracol Radio</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18</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6</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10</a:t>
                      </a:r>
                    </a:p>
                  </a:txBody>
                  <a:tcPr marL="9525" marR="9525" marT="9525" marB="0" anchor="ctr">
                    <a:solidFill>
                      <a:schemeClr val="bg1">
                        <a:lumMod val="95000"/>
                      </a:schemeClr>
                    </a:solidFill>
                  </a:tcPr>
                </a:tc>
              </a:tr>
              <a:tr h="313268">
                <a:tc>
                  <a:txBody>
                    <a:bodyPr/>
                    <a:lstStyle/>
                    <a:p>
                      <a:pPr algn="ctr" fontAlgn="b"/>
                      <a:r>
                        <a:rPr lang="es-CO" sz="1600" b="0" i="0" u="none" strike="noStrike">
                          <a:solidFill>
                            <a:srgbClr val="000000"/>
                          </a:solidFill>
                          <a:effectLst/>
                          <a:latin typeface="Calibri" panose="020F0502020204030204" pitchFamily="34" charset="0"/>
                        </a:rPr>
                        <a:t>RCN Radio</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15</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5</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8</a:t>
                      </a:r>
                    </a:p>
                  </a:txBody>
                  <a:tcPr marL="9525" marR="9525" marT="9525" marB="0" anchor="ctr"/>
                </a:tc>
              </a:tr>
              <a:tr h="313268">
                <a:tc>
                  <a:txBody>
                    <a:bodyPr/>
                    <a:lstStyle/>
                    <a:p>
                      <a:pPr algn="ctr" fontAlgn="b"/>
                      <a:r>
                        <a:rPr lang="es-CO" sz="1600" b="0" i="0" u="none" strike="noStrike">
                          <a:solidFill>
                            <a:srgbClr val="000000"/>
                          </a:solidFill>
                          <a:effectLst/>
                          <a:latin typeface="Calibri" panose="020F0502020204030204" pitchFamily="34" charset="0"/>
                        </a:rPr>
                        <a:t>Blu Radio</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13</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4</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7</a:t>
                      </a:r>
                    </a:p>
                  </a:txBody>
                  <a:tcPr marL="9525" marR="9525" marT="9525" marB="0" anchor="ctr">
                    <a:solidFill>
                      <a:schemeClr val="bg1">
                        <a:lumMod val="95000"/>
                      </a:schemeClr>
                    </a:solidFill>
                  </a:tcPr>
                </a:tc>
              </a:tr>
              <a:tr h="313268">
                <a:tc>
                  <a:txBody>
                    <a:bodyPr/>
                    <a:lstStyle/>
                    <a:p>
                      <a:pPr algn="ctr" fontAlgn="b"/>
                      <a:r>
                        <a:rPr lang="es-CO" sz="1600" b="0" i="0" u="none" strike="noStrike">
                          <a:solidFill>
                            <a:srgbClr val="000000"/>
                          </a:solidFill>
                          <a:effectLst/>
                          <a:latin typeface="Calibri" panose="020F0502020204030204" pitchFamily="34" charset="0"/>
                        </a:rPr>
                        <a:t>elespectador.com</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12</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8</a:t>
                      </a:r>
                    </a:p>
                  </a:txBody>
                  <a:tcPr marL="9525" marR="9525" marT="9525" marB="0" anchor="ctr"/>
                </a:tc>
              </a:tr>
              <a:tr h="313268">
                <a:tc>
                  <a:txBody>
                    <a:bodyPr/>
                    <a:lstStyle/>
                    <a:p>
                      <a:pPr algn="ctr" fontAlgn="b"/>
                      <a:r>
                        <a:rPr lang="es-CO" sz="1600" b="0" i="0" u="none" strike="noStrike">
                          <a:solidFill>
                            <a:srgbClr val="000000"/>
                          </a:solidFill>
                          <a:effectLst/>
                          <a:latin typeface="Calibri" panose="020F0502020204030204" pitchFamily="34" charset="0"/>
                        </a:rPr>
                        <a:t>Capital Radio 1250</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12</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9</a:t>
                      </a:r>
                    </a:p>
                  </a:txBody>
                  <a:tcPr marL="9525" marR="9525" marT="9525" marB="0" anchor="ctr">
                    <a:solidFill>
                      <a:schemeClr val="bg1">
                        <a:lumMod val="95000"/>
                      </a:schemeClr>
                    </a:solidFill>
                  </a:tcPr>
                </a:tc>
              </a:tr>
              <a:tr h="313268">
                <a:tc>
                  <a:txBody>
                    <a:bodyPr/>
                    <a:lstStyle/>
                    <a:p>
                      <a:pPr algn="ctr" fontAlgn="b"/>
                      <a:r>
                        <a:rPr lang="es-CO" sz="1600" b="0" i="0" u="none" strike="noStrike">
                          <a:solidFill>
                            <a:srgbClr val="000000"/>
                          </a:solidFill>
                          <a:effectLst/>
                          <a:latin typeface="Calibri" panose="020F0502020204030204" pitchFamily="34" charset="0"/>
                        </a:rPr>
                        <a:t>pulzo.zom</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11</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4</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 </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7</a:t>
                      </a:r>
                    </a:p>
                  </a:txBody>
                  <a:tcPr marL="9525" marR="9525" marT="9525" marB="0" anchor="ctr"/>
                </a:tc>
              </a:tr>
              <a:tr h="313268">
                <a:tc>
                  <a:txBody>
                    <a:bodyPr/>
                    <a:lstStyle/>
                    <a:p>
                      <a:pPr algn="ctr" fontAlgn="b"/>
                      <a:r>
                        <a:rPr lang="es-CO" sz="1600" b="0" i="0" u="none" strike="noStrike">
                          <a:solidFill>
                            <a:srgbClr val="000000"/>
                          </a:solidFill>
                          <a:effectLst/>
                          <a:latin typeface="Calibri" panose="020F0502020204030204" pitchFamily="34" charset="0"/>
                        </a:rPr>
                        <a:t>Caracol TV</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11</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6</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4</a:t>
                      </a:r>
                    </a:p>
                  </a:txBody>
                  <a:tcPr marL="9525" marR="9525" marT="9525" marB="0" anchor="ctr">
                    <a:solidFill>
                      <a:schemeClr val="bg1">
                        <a:lumMod val="95000"/>
                      </a:schemeClr>
                    </a:solidFill>
                  </a:tcPr>
                </a:tc>
              </a:tr>
              <a:tr h="313268">
                <a:tc>
                  <a:txBody>
                    <a:bodyPr/>
                    <a:lstStyle/>
                    <a:p>
                      <a:pPr algn="ctr" fontAlgn="b"/>
                      <a:r>
                        <a:rPr lang="es-CO" sz="1600" b="0" i="0" u="none" strike="noStrike">
                          <a:solidFill>
                            <a:srgbClr val="000000"/>
                          </a:solidFill>
                          <a:effectLst/>
                          <a:latin typeface="Calibri" panose="020F0502020204030204" pitchFamily="34" charset="0"/>
                        </a:rPr>
                        <a:t>caracol.com.co</a:t>
                      </a:r>
                    </a:p>
                  </a:txBody>
                  <a:tcPr marL="9525" marR="9525" marT="9525" marB="0" anchor="ctr"/>
                </a:tc>
                <a:tc>
                  <a:txBody>
                    <a:bodyPr/>
                    <a:lstStyle/>
                    <a:p>
                      <a:pPr algn="ctr" fontAlgn="b"/>
                      <a:r>
                        <a:rPr lang="es-CO" sz="1600" b="0" i="0" u="none" strike="noStrike" dirty="0">
                          <a:solidFill>
                            <a:srgbClr val="000000"/>
                          </a:solidFill>
                          <a:effectLst/>
                          <a:latin typeface="Calibri" panose="020F0502020204030204" pitchFamily="34" charset="0"/>
                        </a:rPr>
                        <a:t>11</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8</a:t>
                      </a:r>
                    </a:p>
                  </a:txBody>
                  <a:tcPr marL="9525" marR="9525" marT="9525" marB="0" anchor="ctr"/>
                </a:tc>
              </a:tr>
              <a:tr h="313268">
                <a:tc>
                  <a:txBody>
                    <a:bodyPr/>
                    <a:lstStyle/>
                    <a:p>
                      <a:pPr algn="ctr" fontAlgn="b"/>
                      <a:r>
                        <a:rPr lang="es-CO" sz="1600" b="0" i="0" u="none" strike="noStrike">
                          <a:solidFill>
                            <a:srgbClr val="000000"/>
                          </a:solidFill>
                          <a:effectLst/>
                          <a:latin typeface="Calibri" panose="020F0502020204030204" pitchFamily="34" charset="0"/>
                        </a:rPr>
                        <a:t>hsbnoticias.com</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10</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 </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2</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8</a:t>
                      </a:r>
                    </a:p>
                  </a:txBody>
                  <a:tcPr marL="9525" marR="9525" marT="9525" marB="0" anchor="ctr">
                    <a:solidFill>
                      <a:schemeClr val="bg1">
                        <a:lumMod val="95000"/>
                      </a:schemeClr>
                    </a:solidFill>
                  </a:tcPr>
                </a:tc>
              </a:tr>
              <a:tr h="313268">
                <a:tc>
                  <a:txBody>
                    <a:bodyPr/>
                    <a:lstStyle/>
                    <a:p>
                      <a:pPr algn="ctr" fontAlgn="b"/>
                      <a:r>
                        <a:rPr lang="es-CO" sz="1600" b="0" i="0" u="none" strike="noStrike">
                          <a:solidFill>
                            <a:srgbClr val="000000"/>
                          </a:solidFill>
                          <a:effectLst/>
                          <a:latin typeface="Calibri" panose="020F0502020204030204" pitchFamily="34" charset="0"/>
                        </a:rPr>
                        <a:t>Mi Zona cll 100-153 Autonorte-Boyacá</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9</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1</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 </a:t>
                      </a:r>
                    </a:p>
                  </a:txBody>
                  <a:tcPr marL="9525" marR="9525" marT="9525" marB="0" anchor="ctr"/>
                </a:tc>
                <a:tc>
                  <a:txBody>
                    <a:bodyPr/>
                    <a:lstStyle/>
                    <a:p>
                      <a:pPr algn="ctr" fontAlgn="b"/>
                      <a:r>
                        <a:rPr lang="es-CO" sz="1600" b="0" i="0" u="none" strike="noStrike">
                          <a:solidFill>
                            <a:srgbClr val="000000"/>
                          </a:solidFill>
                          <a:effectLst/>
                          <a:latin typeface="Calibri" panose="020F0502020204030204" pitchFamily="34" charset="0"/>
                        </a:rPr>
                        <a:t>8</a:t>
                      </a:r>
                    </a:p>
                  </a:txBody>
                  <a:tcPr marL="9525" marR="9525" marT="9525" marB="0" anchor="ctr"/>
                </a:tc>
              </a:tr>
              <a:tr h="313268">
                <a:tc>
                  <a:txBody>
                    <a:bodyPr/>
                    <a:lstStyle/>
                    <a:p>
                      <a:pPr algn="ctr" fontAlgn="b"/>
                      <a:r>
                        <a:rPr lang="es-CO" sz="1600" b="0" i="0" u="none" strike="noStrike" dirty="0">
                          <a:solidFill>
                            <a:srgbClr val="000000"/>
                          </a:solidFill>
                          <a:effectLst/>
                          <a:latin typeface="Calibri" panose="020F0502020204030204" pitchFamily="34" charset="0"/>
                        </a:rPr>
                        <a:t>Mi Zona </a:t>
                      </a:r>
                      <a:r>
                        <a:rPr lang="es-CO" sz="1600" b="0" i="0" u="none" strike="noStrike" dirty="0" err="1">
                          <a:solidFill>
                            <a:srgbClr val="000000"/>
                          </a:solidFill>
                          <a:effectLst/>
                          <a:latin typeface="Calibri" panose="020F0502020204030204" pitchFamily="34" charset="0"/>
                        </a:rPr>
                        <a:t>cll</a:t>
                      </a:r>
                      <a:r>
                        <a:rPr lang="es-CO" sz="1600" b="0" i="0" u="none" strike="noStrike" dirty="0">
                          <a:solidFill>
                            <a:srgbClr val="000000"/>
                          </a:solidFill>
                          <a:effectLst/>
                          <a:latin typeface="Calibri" panose="020F0502020204030204" pitchFamily="34" charset="0"/>
                        </a:rPr>
                        <a:t> 60-100 Cerros-</a:t>
                      </a:r>
                      <a:r>
                        <a:rPr lang="es-CO" sz="1600" b="0" i="0" u="none" strike="noStrike" dirty="0" err="1">
                          <a:solidFill>
                            <a:srgbClr val="000000"/>
                          </a:solidFill>
                          <a:effectLst/>
                          <a:latin typeface="Calibri" panose="020F0502020204030204" pitchFamily="34" charset="0"/>
                        </a:rPr>
                        <a:t>Autonorte</a:t>
                      </a:r>
                      <a:endParaRPr lang="es-CO" sz="16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ctr" fontAlgn="b"/>
                      <a:r>
                        <a:rPr lang="es-CO" sz="1600" b="0" i="0" u="none" strike="noStrike" dirty="0">
                          <a:solidFill>
                            <a:srgbClr val="000000"/>
                          </a:solidFill>
                          <a:effectLst/>
                          <a:latin typeface="Calibri" panose="020F0502020204030204" pitchFamily="34" charset="0"/>
                        </a:rPr>
                        <a:t>9</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3</a:t>
                      </a:r>
                    </a:p>
                  </a:txBody>
                  <a:tcPr marL="9525" marR="9525" marT="9525" marB="0" anchor="ctr">
                    <a:solidFill>
                      <a:schemeClr val="bg1">
                        <a:lumMod val="95000"/>
                      </a:schemeClr>
                    </a:solidFill>
                  </a:tcPr>
                </a:tc>
                <a:tc>
                  <a:txBody>
                    <a:bodyPr/>
                    <a:lstStyle/>
                    <a:p>
                      <a:pPr algn="ctr" fontAlgn="b"/>
                      <a:r>
                        <a:rPr lang="es-CO" sz="1600" b="0" i="0" u="none" strike="noStrike">
                          <a:solidFill>
                            <a:srgbClr val="000000"/>
                          </a:solidFill>
                          <a:effectLst/>
                          <a:latin typeface="Calibri" panose="020F0502020204030204" pitchFamily="34" charset="0"/>
                        </a:rPr>
                        <a:t>4</a:t>
                      </a:r>
                    </a:p>
                  </a:txBody>
                  <a:tcPr marL="9525" marR="9525" marT="9525" marB="0" anchor="ctr">
                    <a:solidFill>
                      <a:schemeClr val="bg1">
                        <a:lumMod val="95000"/>
                      </a:schemeClr>
                    </a:solidFill>
                  </a:tcPr>
                </a:tc>
                <a:tc>
                  <a:txBody>
                    <a:bodyPr/>
                    <a:lstStyle/>
                    <a:p>
                      <a:pPr algn="ctr" fontAlgn="b"/>
                      <a:r>
                        <a:rPr lang="es-CO" sz="1600" b="0" i="0" u="none" strike="noStrike" dirty="0">
                          <a:solidFill>
                            <a:srgbClr val="000000"/>
                          </a:solidFill>
                          <a:effectLst/>
                          <a:latin typeface="Calibri" panose="020F0502020204030204" pitchFamily="34" charset="0"/>
                        </a:rPr>
                        <a:t>2</a:t>
                      </a:r>
                    </a:p>
                  </a:txBody>
                  <a:tcPr marL="9525" marR="9525" marT="9525" marB="0" anchor="ctr">
                    <a:solidFill>
                      <a:schemeClr val="bg1">
                        <a:lumMod val="95000"/>
                      </a:schemeClr>
                    </a:solidFill>
                  </a:tcPr>
                </a:tc>
              </a:tr>
            </a:tbl>
          </a:graphicData>
        </a:graphic>
      </p:graphicFrame>
      <p:pic>
        <p:nvPicPr>
          <p:cNvPr id="25" name="Imagen 24"/>
          <p:cNvPicPr>
            <a:picLocks noChangeAspect="1"/>
          </p:cNvPicPr>
          <p:nvPr/>
        </p:nvPicPr>
        <p:blipFill>
          <a:blip r:embed="rId9">
            <a:extLst>
              <a:ext uri="{BEBA8EAE-BF5A-486C-A8C5-ECC9F3942E4B}">
                <a14:imgProps xmlns:a14="http://schemas.microsoft.com/office/drawing/2010/main">
                  <a14:imgLayer r:embed="rId10">
                    <a14:imgEffect>
                      <a14:sharpenSoften amount="50000"/>
                    </a14:imgEffect>
                  </a14:imgLayer>
                </a14:imgProps>
              </a:ext>
            </a:extLst>
          </a:blip>
          <a:stretch>
            <a:fillRect/>
          </a:stretch>
        </p:blipFill>
        <p:spPr>
          <a:xfrm>
            <a:off x="8591687" y="1139756"/>
            <a:ext cx="329965" cy="329965"/>
          </a:xfrm>
          <a:prstGeom prst="rect">
            <a:avLst/>
          </a:prstGeom>
          <a:effectLst>
            <a:outerShdw blurRad="50800" dist="38100" dir="2700000" algn="tl" rotWithShape="0">
              <a:prstClr val="black">
                <a:alpha val="40000"/>
              </a:prstClr>
            </a:outerShdw>
          </a:effectLst>
        </p:spPr>
      </p:pic>
      <p:pic>
        <p:nvPicPr>
          <p:cNvPr id="35" name="Picture 6" descr="Resultado de imagen para igual 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567283" y="1156906"/>
            <a:ext cx="277851" cy="277851"/>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36" name="Picture 2" descr="Imagen relacionada"/>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669063" y="1139754"/>
            <a:ext cx="329967" cy="329967"/>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346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ángulo 124"/>
          <p:cNvSpPr/>
          <p:nvPr/>
        </p:nvSpPr>
        <p:spPr>
          <a:xfrm>
            <a:off x="7885087" y="2505042"/>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4" name="3 Rectángulo"/>
          <p:cNvSpPr/>
          <p:nvPr/>
        </p:nvSpPr>
        <p:spPr>
          <a:xfrm rot="5400000">
            <a:off x="-2926549" y="2933565"/>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6"/>
            <a:ext cx="1896683" cy="414154"/>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20" name="Grupo 19"/>
          <p:cNvGrpSpPr/>
          <p:nvPr/>
        </p:nvGrpSpPr>
        <p:grpSpPr>
          <a:xfrm>
            <a:off x="8041896" y="2564902"/>
            <a:ext cx="3624485" cy="3620444"/>
            <a:chOff x="8558784" y="3433759"/>
            <a:chExt cx="3238721" cy="1979006"/>
          </a:xfrm>
        </p:grpSpPr>
        <p:sp>
          <p:nvSpPr>
            <p:cNvPr id="101" name="object 45"/>
            <p:cNvSpPr/>
            <p:nvPr/>
          </p:nvSpPr>
          <p:spPr>
            <a:xfrm>
              <a:off x="8558784" y="3433759"/>
              <a:ext cx="3238720" cy="1868577"/>
            </a:xfrm>
            <a:custGeom>
              <a:avLst/>
              <a:gdLst/>
              <a:ahLst/>
              <a:cxnLst/>
              <a:rect l="l" t="t" r="r" b="b"/>
              <a:pathLst>
                <a:path w="1838959" h="4376420">
                  <a:moveTo>
                    <a:pt x="0" y="4376051"/>
                  </a:moveTo>
                  <a:lnTo>
                    <a:pt x="1838769" y="4376051"/>
                  </a:lnTo>
                  <a:lnTo>
                    <a:pt x="1838769" y="0"/>
                  </a:lnTo>
                  <a:lnTo>
                    <a:pt x="0" y="0"/>
                  </a:lnTo>
                  <a:lnTo>
                    <a:pt x="0" y="4376051"/>
                  </a:lnTo>
                  <a:close/>
                </a:path>
              </a:pathLst>
            </a:custGeom>
            <a:solidFill>
              <a:srgbClr val="EDF0F2"/>
            </a:solidFill>
          </p:spPr>
          <p:txBody>
            <a:bodyPr wrap="square" lIns="0" tIns="0" rIns="0" bIns="0" rtlCol="0"/>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102" name="CuadroTexto 101"/>
            <p:cNvSpPr txBox="1"/>
            <p:nvPr/>
          </p:nvSpPr>
          <p:spPr>
            <a:xfrm>
              <a:off x="8570215" y="3486454"/>
              <a:ext cx="3227290" cy="1926311"/>
            </a:xfrm>
            <a:prstGeom prst="rect">
              <a:avLst/>
            </a:prstGeom>
            <a:noFill/>
          </p:spPr>
          <p:txBody>
            <a:bodyPr wrap="square" rtlCol="0">
              <a:spAutoFit/>
            </a:bodyPr>
            <a:lstStyle/>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W Radio fue el medio de comunicación que más noticias emitió sobre la temática </a:t>
              </a:r>
              <a:r>
                <a:rPr lang="es-CO" sz="1600" dirty="0" smtClean="0">
                  <a:latin typeface="+mj-lt"/>
                  <a:ea typeface="Tahoma" panose="020B0604030504040204" pitchFamily="34" charset="0"/>
                  <a:cs typeface="Tahoma" panose="020B0604030504040204" pitchFamily="34" charset="0"/>
                </a:rPr>
                <a:t>‘</a:t>
              </a:r>
              <a:r>
                <a:rPr lang="es-CO" sz="1600" dirty="0">
                  <a:solidFill>
                    <a:srgbClr val="000000"/>
                  </a:solidFill>
                  <a:latin typeface="Calibri" panose="020F0502020204030204" pitchFamily="34" charset="0"/>
                </a:rPr>
                <a:t>Malla </a:t>
              </a:r>
              <a:r>
                <a:rPr lang="es-CO" sz="1600" dirty="0" smtClean="0">
                  <a:solidFill>
                    <a:srgbClr val="000000"/>
                  </a:solidFill>
                  <a:latin typeface="Calibri" panose="020F0502020204030204" pitchFamily="34" charset="0"/>
                </a:rPr>
                <a:t>vial-Quejas</a:t>
              </a:r>
              <a:r>
                <a:rPr lang="es-CO" sz="1600" dirty="0" smtClean="0">
                  <a:latin typeface="+mj-lt"/>
                  <a:ea typeface="Tahoma" panose="020B0604030504040204" pitchFamily="34" charset="0"/>
                  <a:cs typeface="Tahoma" panose="020B0604030504040204" pitchFamily="34" charset="0"/>
                </a:rPr>
                <a:t>’,   21 </a:t>
              </a:r>
              <a:r>
                <a:rPr lang="es-CO" sz="1600" dirty="0" smtClean="0">
                  <a:latin typeface="+mj-lt"/>
                  <a:ea typeface="Tahoma" panose="020B0604030504040204" pitchFamily="34" charset="0"/>
                  <a:cs typeface="Tahoma" panose="020B0604030504040204" pitchFamily="34" charset="0"/>
                </a:rPr>
                <a:t>en total, además de lograr un retorno de inversión de  </a:t>
              </a:r>
              <a:r>
                <a:rPr lang="es-CO" sz="1600" dirty="0" smtClean="0">
                  <a:latin typeface="+mj-lt"/>
                  <a:ea typeface="Tahoma" panose="020B0604030504040204" pitchFamily="34" charset="0"/>
                  <a:cs typeface="Tahoma" panose="020B0604030504040204" pitchFamily="34" charset="0"/>
                </a:rPr>
                <a:t>$187 millones </a:t>
              </a:r>
              <a:r>
                <a:rPr lang="es-CO" sz="1600" dirty="0" smtClean="0">
                  <a:latin typeface="+mj-lt"/>
                  <a:ea typeface="Tahoma" panose="020B0604030504040204" pitchFamily="34" charset="0"/>
                  <a:cs typeface="Tahoma" panose="020B0604030504040204" pitchFamily="34" charset="0"/>
                </a:rPr>
                <a:t>de pesos.</a:t>
              </a:r>
            </a:p>
            <a:p>
              <a:pPr algn="just"/>
              <a:endParaRPr lang="es-CO" sz="1600" dirty="0" smtClean="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Los Viernes fueron los días de la semana en donde se emitieron la mayor cantidad de noticias relacionadas con la temática que lidera el ranking, se registraron </a:t>
              </a:r>
              <a:r>
                <a:rPr lang="es-CO" sz="1600" dirty="0" smtClean="0">
                  <a:latin typeface="+mj-lt"/>
                  <a:ea typeface="Tahoma" panose="020B0604030504040204" pitchFamily="34" charset="0"/>
                  <a:cs typeface="Tahoma" panose="020B0604030504040204" pitchFamily="34" charset="0"/>
                </a:rPr>
                <a:t>38 </a:t>
              </a:r>
              <a:r>
                <a:rPr lang="es-CO" sz="1600" dirty="0" smtClean="0">
                  <a:latin typeface="+mj-lt"/>
                  <a:ea typeface="Tahoma" panose="020B0604030504040204" pitchFamily="34" charset="0"/>
                  <a:cs typeface="Tahoma" panose="020B0604030504040204" pitchFamily="34" charset="0"/>
                </a:rPr>
                <a:t>noticias en el mes.</a:t>
              </a:r>
            </a:p>
            <a:p>
              <a:pPr algn="just"/>
              <a:endParaRPr lang="es-CO" sz="1500" dirty="0">
                <a:latin typeface="+mj-lt"/>
                <a:ea typeface="Tahoma" panose="020B0604030504040204" pitchFamily="34" charset="0"/>
                <a:cs typeface="Tahoma" panose="020B0604030504040204" pitchFamily="34" charset="0"/>
              </a:endParaRPr>
            </a:p>
          </p:txBody>
        </p:sp>
      </p:grpSp>
      <p:pic>
        <p:nvPicPr>
          <p:cNvPr id="91"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93" name="11 Diagrama"/>
          <p:cNvGraphicFramePr/>
          <p:nvPr>
            <p:extLst>
              <p:ext uri="{D42A27DB-BD31-4B8C-83A1-F6EECF244321}">
                <p14:modId xmlns:p14="http://schemas.microsoft.com/office/powerpoint/2010/main" val="2291247878"/>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6" name="Tabla 125"/>
          <p:cNvGraphicFramePr>
            <a:graphicFrameLocks noGrp="1"/>
          </p:cNvGraphicFramePr>
          <p:nvPr>
            <p:extLst>
              <p:ext uri="{D42A27DB-BD31-4B8C-83A1-F6EECF244321}">
                <p14:modId xmlns:p14="http://schemas.microsoft.com/office/powerpoint/2010/main" val="1789325258"/>
              </p:ext>
            </p:extLst>
          </p:nvPr>
        </p:nvGraphicFramePr>
        <p:xfrm>
          <a:off x="1633175" y="1040554"/>
          <a:ext cx="5760640" cy="5074678"/>
        </p:xfrm>
        <a:graphic>
          <a:graphicData uri="http://schemas.openxmlformats.org/drawingml/2006/table">
            <a:tbl>
              <a:tblPr firstRow="1">
                <a:tableStyleId>{2D5ABB26-0587-4C30-8999-92F81FD0307C}</a:tableStyleId>
              </a:tblPr>
              <a:tblGrid>
                <a:gridCol w="2230467"/>
                <a:gridCol w="793869"/>
                <a:gridCol w="1396994"/>
                <a:gridCol w="1339310"/>
              </a:tblGrid>
              <a:tr h="813222">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Temática</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Cant. de Notas</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Valorización (.000)</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Audiencia</a:t>
                      </a:r>
                    </a:p>
                    <a:p>
                      <a:pPr algn="ctr"/>
                      <a:r>
                        <a:rPr lang="es-CO" sz="1500" b="1" dirty="0" smtClean="0">
                          <a:solidFill>
                            <a:schemeClr val="tx1"/>
                          </a:solidFill>
                          <a:latin typeface="+mj-lt"/>
                          <a:ea typeface="Tahoma" panose="020B0604030504040204" pitchFamily="34" charset="0"/>
                          <a:cs typeface="Tahoma" panose="020B0604030504040204" pitchFamily="34" charset="0"/>
                        </a:rPr>
                        <a:t>(.000)</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72133">
                <a:tc>
                  <a:txBody>
                    <a:bodyPr/>
                    <a:lstStyle/>
                    <a:p>
                      <a:pPr algn="ctr" fontAlgn="b"/>
                      <a:r>
                        <a:rPr lang="es-CO" sz="1600" b="0" i="0" u="none" strike="noStrike" dirty="0" smtClean="0">
                          <a:solidFill>
                            <a:srgbClr val="000000"/>
                          </a:solidFill>
                          <a:effectLst/>
                          <a:latin typeface="Calibri" panose="020F0502020204030204" pitchFamily="34" charset="0"/>
                        </a:rPr>
                        <a:t>Malla </a:t>
                      </a:r>
                      <a:r>
                        <a:rPr lang="es-CO" sz="1600" b="0" i="0" u="none" strike="noStrike" dirty="0">
                          <a:solidFill>
                            <a:srgbClr val="000000"/>
                          </a:solidFill>
                          <a:effectLst/>
                          <a:latin typeface="Calibri" panose="020F0502020204030204" pitchFamily="34" charset="0"/>
                        </a:rPr>
                        <a:t>vial-Quejas</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76</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$655.912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25416</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72133">
                <a:tc>
                  <a:txBody>
                    <a:bodyPr/>
                    <a:lstStyle/>
                    <a:p>
                      <a:pPr algn="ctr" fontAlgn="b"/>
                      <a:r>
                        <a:rPr lang="es-CO" sz="1600" b="0" i="0" u="none" strike="noStrike" dirty="0" smtClean="0">
                          <a:solidFill>
                            <a:srgbClr val="000000"/>
                          </a:solidFill>
                          <a:effectLst/>
                          <a:latin typeface="Calibri" panose="020F0502020204030204" pitchFamily="34" charset="0"/>
                        </a:rPr>
                        <a:t>Avenida </a:t>
                      </a:r>
                      <a:r>
                        <a:rPr lang="es-CO" sz="1600" b="0" i="0" u="none" strike="noStrike" dirty="0">
                          <a:solidFill>
                            <a:srgbClr val="000000"/>
                          </a:solidFill>
                          <a:effectLst/>
                          <a:latin typeface="Calibri" panose="020F0502020204030204" pitchFamily="34" charset="0"/>
                        </a:rPr>
                        <a:t>Longitudinal de Occidente- ALO</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a:solidFill>
                            <a:srgbClr val="000000"/>
                          </a:solidFill>
                          <a:effectLst/>
                          <a:latin typeface="Calibri" panose="020F0502020204030204" pitchFamily="34" charset="0"/>
                        </a:rPr>
                        <a:t>57</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$404.657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18808</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72133">
                <a:tc>
                  <a:txBody>
                    <a:bodyPr/>
                    <a:lstStyle/>
                    <a:p>
                      <a:pPr algn="ctr" fontAlgn="b"/>
                      <a:r>
                        <a:rPr lang="es-CO" sz="1600" b="0" i="0" u="none" strike="noStrike" dirty="0" smtClean="0">
                          <a:solidFill>
                            <a:srgbClr val="000000"/>
                          </a:solidFill>
                          <a:effectLst/>
                          <a:latin typeface="Calibri" panose="020F0502020204030204" pitchFamily="34" charset="0"/>
                        </a:rPr>
                        <a:t>Carrera </a:t>
                      </a:r>
                      <a:r>
                        <a:rPr lang="es-CO" sz="1600" b="0" i="0" u="none" strike="noStrike" dirty="0">
                          <a:solidFill>
                            <a:srgbClr val="000000"/>
                          </a:solidFill>
                          <a:effectLst/>
                          <a:latin typeface="Calibri" panose="020F0502020204030204" pitchFamily="34" charset="0"/>
                        </a:rPr>
                        <a:t>Séptima</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50</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$373.916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42301</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517124">
                <a:tc>
                  <a:txBody>
                    <a:bodyPr/>
                    <a:lstStyle/>
                    <a:p>
                      <a:pPr algn="ctr" fontAlgn="b"/>
                      <a:r>
                        <a:rPr lang="es-CO" sz="1600" b="0" i="0" u="none" strike="noStrike" dirty="0" smtClean="0">
                          <a:solidFill>
                            <a:srgbClr val="000000"/>
                          </a:solidFill>
                          <a:effectLst/>
                          <a:latin typeface="Calibri" panose="020F0502020204030204" pitchFamily="34" charset="0"/>
                        </a:rPr>
                        <a:t>IDU</a:t>
                      </a:r>
                      <a:endParaRPr lang="es-CO" sz="16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a:solidFill>
                            <a:srgbClr val="000000"/>
                          </a:solidFill>
                          <a:effectLst/>
                          <a:latin typeface="Calibri" panose="020F0502020204030204" pitchFamily="34" charset="0"/>
                        </a:rPr>
                        <a:t>39</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$275.361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16584</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517124">
                <a:tc>
                  <a:txBody>
                    <a:bodyPr/>
                    <a:lstStyle/>
                    <a:p>
                      <a:pPr algn="ctr" fontAlgn="b"/>
                      <a:r>
                        <a:rPr lang="es-CO" sz="1600" b="0" i="0" u="none" strike="noStrike" dirty="0" smtClean="0">
                          <a:solidFill>
                            <a:srgbClr val="000000"/>
                          </a:solidFill>
                          <a:effectLst/>
                          <a:latin typeface="Calibri" panose="020F0502020204030204" pitchFamily="34" charset="0"/>
                        </a:rPr>
                        <a:t>Espacio público-Andenes, ciclorutas</a:t>
                      </a:r>
                      <a:endParaRPr lang="es-CO" sz="16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a:solidFill>
                            <a:srgbClr val="000000"/>
                          </a:solidFill>
                          <a:effectLst/>
                          <a:latin typeface="Calibri" panose="020F0502020204030204" pitchFamily="34" charset="0"/>
                        </a:rPr>
                        <a:t>30</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$251.227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11999</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72133">
                <a:tc>
                  <a:txBody>
                    <a:bodyPr/>
                    <a:lstStyle/>
                    <a:p>
                      <a:pPr algn="ctr" fontAlgn="b"/>
                      <a:r>
                        <a:rPr lang="es-CO" sz="1600" b="0" i="0" u="none" strike="noStrike" dirty="0" smtClean="0">
                          <a:solidFill>
                            <a:srgbClr val="000000"/>
                          </a:solidFill>
                          <a:effectLst/>
                          <a:latin typeface="Calibri" panose="020F0502020204030204" pitchFamily="34" charset="0"/>
                        </a:rPr>
                        <a:t>Mantenimiento-Acciones </a:t>
                      </a:r>
                      <a:r>
                        <a:rPr lang="es-CO" sz="1600" b="0" i="0" u="none" strike="noStrike" dirty="0">
                          <a:solidFill>
                            <a:srgbClr val="000000"/>
                          </a:solidFill>
                          <a:effectLst/>
                          <a:latin typeface="Calibri" panose="020F0502020204030204" pitchFamily="34" charset="0"/>
                        </a:rPr>
                        <a:t>realizadas</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a:solidFill>
                            <a:srgbClr val="000000"/>
                          </a:solidFill>
                          <a:effectLst/>
                          <a:latin typeface="Calibri" panose="020F0502020204030204" pitchFamily="34" charset="0"/>
                        </a:rPr>
                        <a:t>27</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$145.181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14003</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72133">
                <a:tc>
                  <a:txBody>
                    <a:bodyPr/>
                    <a:lstStyle/>
                    <a:p>
                      <a:pPr algn="ctr" fontAlgn="b"/>
                      <a:r>
                        <a:rPr lang="es-CO" sz="1600" b="0" i="0" u="none" strike="noStrike" dirty="0" smtClean="0">
                          <a:solidFill>
                            <a:srgbClr val="000000"/>
                          </a:solidFill>
                          <a:effectLst/>
                          <a:latin typeface="Calibri" panose="020F0502020204030204" pitchFamily="34" charset="0"/>
                        </a:rPr>
                        <a:t>Desarrollo </a:t>
                      </a:r>
                      <a:r>
                        <a:rPr lang="es-CO" sz="1600" b="0" i="0" u="none" strike="noStrike" dirty="0">
                          <a:solidFill>
                            <a:srgbClr val="000000"/>
                          </a:solidFill>
                          <a:effectLst/>
                          <a:latin typeface="Calibri" panose="020F0502020204030204" pitchFamily="34" charset="0"/>
                        </a:rPr>
                        <a:t>Urbano</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a:solidFill>
                            <a:srgbClr val="000000"/>
                          </a:solidFill>
                          <a:effectLst/>
                          <a:latin typeface="Calibri" panose="020F0502020204030204" pitchFamily="34" charset="0"/>
                        </a:rPr>
                        <a:t>22</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$91.105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9516</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72133">
                <a:tc>
                  <a:txBody>
                    <a:bodyPr/>
                    <a:lstStyle/>
                    <a:p>
                      <a:pPr algn="ctr" fontAlgn="b"/>
                      <a:r>
                        <a:rPr lang="es-CO" sz="1600" b="0" i="0" u="none" strike="noStrike" dirty="0" smtClean="0">
                          <a:solidFill>
                            <a:srgbClr val="000000"/>
                          </a:solidFill>
                          <a:effectLst/>
                          <a:latin typeface="Calibri" panose="020F0502020204030204" pitchFamily="34" charset="0"/>
                        </a:rPr>
                        <a:t>Malla </a:t>
                      </a:r>
                      <a:r>
                        <a:rPr lang="es-CO" sz="1600" b="0" i="0" u="none" strike="noStrike" dirty="0">
                          <a:solidFill>
                            <a:srgbClr val="000000"/>
                          </a:solidFill>
                          <a:effectLst/>
                          <a:latin typeface="Calibri" panose="020F0502020204030204" pitchFamily="34" charset="0"/>
                        </a:rPr>
                        <a:t>vial</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a:solidFill>
                            <a:srgbClr val="000000"/>
                          </a:solidFill>
                          <a:effectLst/>
                          <a:latin typeface="Calibri" panose="020F0502020204030204" pitchFamily="34" charset="0"/>
                        </a:rPr>
                        <a:t>21</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$101.974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5332</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72133">
                <a:tc>
                  <a:txBody>
                    <a:bodyPr/>
                    <a:lstStyle/>
                    <a:p>
                      <a:pPr algn="ctr" fontAlgn="b"/>
                      <a:r>
                        <a:rPr lang="es-CO" sz="1600" b="0" i="0" u="none" strike="noStrike" dirty="0" smtClean="0">
                          <a:solidFill>
                            <a:srgbClr val="000000"/>
                          </a:solidFill>
                          <a:effectLst/>
                          <a:latin typeface="Calibri" panose="020F0502020204030204" pitchFamily="34" charset="0"/>
                        </a:rPr>
                        <a:t>Proyecto Alsacia- Tintal</a:t>
                      </a:r>
                      <a:endParaRPr lang="es-CO" sz="1600" b="0" i="0" u="none" strike="noStrike" dirty="0">
                        <a:solidFill>
                          <a:srgbClr val="000000"/>
                        </a:solidFill>
                        <a:effectLst/>
                        <a:latin typeface="Calibri" panose="020F0502020204030204" pitchFamily="34" charset="0"/>
                      </a:endParaRP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a:solidFill>
                            <a:srgbClr val="000000"/>
                          </a:solidFill>
                          <a:effectLst/>
                          <a:latin typeface="Calibri" panose="020F0502020204030204" pitchFamily="34" charset="0"/>
                        </a:rPr>
                        <a:t>15</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$83.773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5011</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72133">
                <a:tc>
                  <a:txBody>
                    <a:bodyPr/>
                    <a:lstStyle/>
                    <a:p>
                      <a:pPr algn="ctr" fontAlgn="b"/>
                      <a:r>
                        <a:rPr lang="es-CO" sz="1600" b="0" i="0" u="none" strike="noStrike" dirty="0" smtClean="0">
                          <a:solidFill>
                            <a:srgbClr val="000000"/>
                          </a:solidFill>
                          <a:effectLst/>
                          <a:latin typeface="Calibri" panose="020F0502020204030204" pitchFamily="34" charset="0"/>
                        </a:rPr>
                        <a:t>Presupuesto </a:t>
                      </a:r>
                      <a:r>
                        <a:rPr lang="es-CO" sz="1600" b="0" i="0" u="none" strike="noStrike" dirty="0">
                          <a:solidFill>
                            <a:srgbClr val="000000"/>
                          </a:solidFill>
                          <a:effectLst/>
                          <a:latin typeface="Calibri" panose="020F0502020204030204" pitchFamily="34" charset="0"/>
                        </a:rPr>
                        <a:t>IDU</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13</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 $56.024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2891</a:t>
                      </a: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46" name="45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21224691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ángulo 124"/>
          <p:cNvSpPr/>
          <p:nvPr/>
        </p:nvSpPr>
        <p:spPr>
          <a:xfrm>
            <a:off x="7784659" y="1259435"/>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4" name="3 Rectángulo"/>
          <p:cNvSpPr/>
          <p:nvPr/>
        </p:nvSpPr>
        <p:spPr>
          <a:xfrm rot="5400000">
            <a:off x="-2926549" y="2933565"/>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6"/>
            <a:ext cx="1896683" cy="414154"/>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20" name="Grupo 19"/>
          <p:cNvGrpSpPr/>
          <p:nvPr/>
        </p:nvGrpSpPr>
        <p:grpSpPr>
          <a:xfrm>
            <a:off x="7907372" y="1366653"/>
            <a:ext cx="3857143" cy="5158692"/>
            <a:chOff x="8470697" y="3430256"/>
            <a:chExt cx="3446617" cy="2758037"/>
          </a:xfrm>
        </p:grpSpPr>
        <p:sp>
          <p:nvSpPr>
            <p:cNvPr id="101" name="object 45"/>
            <p:cNvSpPr/>
            <p:nvPr/>
          </p:nvSpPr>
          <p:spPr>
            <a:xfrm>
              <a:off x="8470697" y="3430256"/>
              <a:ext cx="3446617" cy="2758037"/>
            </a:xfrm>
            <a:custGeom>
              <a:avLst/>
              <a:gdLst/>
              <a:ahLst/>
              <a:cxnLst/>
              <a:rect l="l" t="t" r="r" b="b"/>
              <a:pathLst>
                <a:path w="1838959" h="4376420">
                  <a:moveTo>
                    <a:pt x="0" y="4376051"/>
                  </a:moveTo>
                  <a:lnTo>
                    <a:pt x="1838769" y="4376051"/>
                  </a:lnTo>
                  <a:lnTo>
                    <a:pt x="1838769" y="0"/>
                  </a:lnTo>
                  <a:lnTo>
                    <a:pt x="0" y="0"/>
                  </a:lnTo>
                  <a:lnTo>
                    <a:pt x="0" y="4376051"/>
                  </a:lnTo>
                  <a:close/>
                </a:path>
              </a:pathLst>
            </a:custGeom>
            <a:solidFill>
              <a:srgbClr val="EDF0F2"/>
            </a:solidFill>
          </p:spPr>
          <p:txBody>
            <a:bodyPr wrap="square" lIns="0" tIns="0" rIns="0" bIns="0" rtlCol="0"/>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102" name="CuadroTexto 101"/>
            <p:cNvSpPr txBox="1"/>
            <p:nvPr/>
          </p:nvSpPr>
          <p:spPr>
            <a:xfrm>
              <a:off x="8574871" y="3669596"/>
              <a:ext cx="3227290" cy="2279358"/>
            </a:xfrm>
            <a:prstGeom prst="rect">
              <a:avLst/>
            </a:prstGeom>
            <a:noFill/>
          </p:spPr>
          <p:txBody>
            <a:bodyPr wrap="square" rtlCol="0">
              <a:spAutoFit/>
            </a:bodyPr>
            <a:lstStyle/>
            <a:p>
              <a:pPr marL="285750" indent="-285750" algn="just">
                <a:buFont typeface="Arial" panose="020B0604020202020204" pitchFamily="34" charset="0"/>
                <a:buChar char="•"/>
              </a:pPr>
              <a:r>
                <a:rPr lang="es-CO" sz="1600" dirty="0" err="1"/>
                <a:t>Citytv</a:t>
              </a:r>
              <a:r>
                <a:rPr lang="es-CO" sz="1600" dirty="0"/>
                <a:t> </a:t>
              </a:r>
              <a:r>
                <a:rPr lang="es-CO" sz="1600" dirty="0" smtClean="0"/>
                <a:t> </a:t>
              </a:r>
              <a:r>
                <a:rPr lang="es-CO" sz="1600" dirty="0" smtClean="0">
                  <a:latin typeface="+mj-lt"/>
                  <a:ea typeface="Tahoma" panose="020B0604030504040204" pitchFamily="34" charset="0"/>
                  <a:cs typeface="Tahoma" panose="020B0604030504040204" pitchFamily="34" charset="0"/>
                </a:rPr>
                <a:t>fue </a:t>
              </a:r>
              <a:r>
                <a:rPr lang="es-CO" sz="1600" dirty="0" smtClean="0">
                  <a:latin typeface="+mj-lt"/>
                  <a:ea typeface="Tahoma" panose="020B0604030504040204" pitchFamily="34" charset="0"/>
                  <a:cs typeface="Tahoma" panose="020B0604030504040204" pitchFamily="34" charset="0"/>
                </a:rPr>
                <a:t>el medio de comunicación que se destacó al replicar en </a:t>
              </a:r>
              <a:r>
                <a:rPr lang="es-CO" sz="1600" dirty="0" smtClean="0">
                  <a:latin typeface="+mj-lt"/>
                  <a:ea typeface="Tahoma" panose="020B0604030504040204" pitchFamily="34" charset="0"/>
                  <a:cs typeface="Tahoma" panose="020B0604030504040204" pitchFamily="34" charset="0"/>
                </a:rPr>
                <a:t>6 </a:t>
              </a:r>
              <a:r>
                <a:rPr lang="es-CO" sz="1600" dirty="0" smtClean="0">
                  <a:latin typeface="+mj-lt"/>
                  <a:ea typeface="Tahoma" panose="020B0604030504040204" pitchFamily="34" charset="0"/>
                  <a:cs typeface="Tahoma" panose="020B0604030504040204" pitchFamily="34" charset="0"/>
                </a:rPr>
                <a:t>ocasiones los boletines emitidos por la oficina de comunicaciones del IDU. </a:t>
              </a:r>
            </a:p>
            <a:p>
              <a:pPr marL="285750" indent="-285750" algn="just">
                <a:buFont typeface="Arial" panose="020B0604020202020204" pitchFamily="34" charset="0"/>
                <a:buChar char="•"/>
              </a:pPr>
              <a:endParaRPr lang="es-CO" sz="1600" dirty="0" smtClean="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Así mismo, fue </a:t>
              </a:r>
              <a:r>
                <a:rPr lang="es-CO" sz="1600" dirty="0" smtClean="0">
                  <a:latin typeface="+mj-lt"/>
                  <a:ea typeface="Tahoma" panose="020B0604030504040204" pitchFamily="34" charset="0"/>
                  <a:cs typeface="Tahoma" panose="020B0604030504040204" pitchFamily="34" charset="0"/>
                </a:rPr>
                <a:t>el medio que arrasó en cuanto al retorno de inversión, </a:t>
              </a:r>
              <a:r>
                <a:rPr lang="es-CO" sz="1600" dirty="0" smtClean="0">
                  <a:latin typeface="+mj-lt"/>
                  <a:ea typeface="Tahoma" panose="020B0604030504040204" pitchFamily="34" charset="0"/>
                  <a:cs typeface="Tahoma" panose="020B0604030504040204" pitchFamily="34" charset="0"/>
                </a:rPr>
                <a:t>$48 millones </a:t>
              </a:r>
              <a:r>
                <a:rPr lang="es-CO" sz="1600" dirty="0" smtClean="0">
                  <a:latin typeface="+mj-lt"/>
                  <a:ea typeface="Tahoma" panose="020B0604030504040204" pitchFamily="34" charset="0"/>
                  <a:cs typeface="Tahoma" panose="020B0604030504040204" pitchFamily="34" charset="0"/>
                </a:rPr>
                <a:t>de pesos fue el ahorro </a:t>
              </a:r>
              <a:r>
                <a:rPr lang="es-CO" sz="1600" dirty="0">
                  <a:ea typeface="Tahoma" panose="020B0604030504040204" pitchFamily="34" charset="0"/>
                  <a:cs typeface="Tahoma" panose="020B0604030504040204" pitchFamily="34" charset="0"/>
                </a:rPr>
                <a:t>total </a:t>
              </a:r>
              <a:r>
                <a:rPr lang="es-CO" sz="1600" dirty="0" smtClean="0">
                  <a:latin typeface="+mj-lt"/>
                  <a:ea typeface="Tahoma" panose="020B0604030504040204" pitchFamily="34" charset="0"/>
                  <a:cs typeface="Tahoma" panose="020B0604030504040204" pitchFamily="34" charset="0"/>
                </a:rPr>
                <a:t>en </a:t>
              </a:r>
              <a:r>
                <a:rPr lang="es-CO" sz="1600" i="1" dirty="0" smtClean="0">
                  <a:latin typeface="+mj-lt"/>
                  <a:ea typeface="Tahoma" panose="020B0604030504040204" pitchFamily="34" charset="0"/>
                  <a:cs typeface="Tahoma" panose="020B0604030504040204" pitchFamily="34" charset="0"/>
                </a:rPr>
                <a:t>Free Prees.</a:t>
              </a:r>
            </a:p>
            <a:p>
              <a:pPr algn="just"/>
              <a:endParaRPr lang="es-CO" sz="1600" dirty="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En cuanto audiencia, </a:t>
              </a:r>
              <a:r>
                <a:rPr lang="es-CO" sz="1600" dirty="0"/>
                <a:t>Caracol Radio</a:t>
              </a:r>
              <a:r>
                <a:rPr lang="es-CO" sz="1600" dirty="0"/>
                <a:t> </a:t>
              </a:r>
              <a:r>
                <a:rPr lang="es-CO" sz="1600" dirty="0" smtClean="0">
                  <a:latin typeface="+mj-lt"/>
                  <a:ea typeface="Tahoma" panose="020B0604030504040204" pitchFamily="34" charset="0"/>
                  <a:cs typeface="Tahoma" panose="020B0604030504040204" pitchFamily="34" charset="0"/>
                </a:rPr>
                <a:t>lideró </a:t>
              </a:r>
              <a:r>
                <a:rPr lang="es-CO" sz="1600" dirty="0" smtClean="0">
                  <a:latin typeface="+mj-lt"/>
                  <a:ea typeface="Tahoma" panose="020B0604030504040204" pitchFamily="34" charset="0"/>
                  <a:cs typeface="Tahoma" panose="020B0604030504040204" pitchFamily="34" charset="0"/>
                </a:rPr>
                <a:t>el Ranking al reportar </a:t>
              </a:r>
              <a:r>
                <a:rPr lang="es-CO" sz="1600" dirty="0" smtClean="0">
                  <a:latin typeface="+mj-lt"/>
                  <a:ea typeface="Tahoma" panose="020B0604030504040204" pitchFamily="34" charset="0"/>
                  <a:cs typeface="Tahoma" panose="020B0604030504040204" pitchFamily="34" charset="0"/>
                </a:rPr>
                <a:t>2,8 </a:t>
              </a:r>
              <a:r>
                <a:rPr lang="es-CO" sz="1600" dirty="0" smtClean="0">
                  <a:latin typeface="+mj-lt"/>
                  <a:ea typeface="Tahoma" panose="020B0604030504040204" pitchFamily="34" charset="0"/>
                  <a:cs typeface="Tahoma" panose="020B0604030504040204" pitchFamily="34" charset="0"/>
                </a:rPr>
                <a:t>millones de impactos durante la publicación de los comunicados. </a:t>
              </a:r>
            </a:p>
            <a:p>
              <a:pPr marL="285750" indent="-285750" algn="just">
                <a:buFont typeface="Arial" panose="020B0604020202020204" pitchFamily="34" charset="0"/>
                <a:buChar char="•"/>
              </a:pPr>
              <a:endParaRPr lang="es-CO" sz="1600" dirty="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En su totalidad, los boletines fueron de tono positivo</a:t>
              </a:r>
              <a:endParaRPr lang="es-CO" sz="1500" dirty="0">
                <a:latin typeface="+mj-lt"/>
                <a:ea typeface="Tahoma" panose="020B0604030504040204" pitchFamily="34" charset="0"/>
                <a:cs typeface="Tahoma" panose="020B0604030504040204" pitchFamily="34" charset="0"/>
              </a:endParaRPr>
            </a:p>
          </p:txBody>
        </p:sp>
      </p:grpSp>
      <p:pic>
        <p:nvPicPr>
          <p:cNvPr id="91"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93" name="11 Diagrama"/>
          <p:cNvGraphicFramePr/>
          <p:nvPr>
            <p:extLst>
              <p:ext uri="{D42A27DB-BD31-4B8C-83A1-F6EECF244321}">
                <p14:modId xmlns:p14="http://schemas.microsoft.com/office/powerpoint/2010/main" val="1456776888"/>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6" name="Tabla 125"/>
          <p:cNvGraphicFramePr>
            <a:graphicFrameLocks noGrp="1"/>
          </p:cNvGraphicFramePr>
          <p:nvPr>
            <p:extLst>
              <p:ext uri="{D42A27DB-BD31-4B8C-83A1-F6EECF244321}">
                <p14:modId xmlns:p14="http://schemas.microsoft.com/office/powerpoint/2010/main" val="3165020646"/>
              </p:ext>
            </p:extLst>
          </p:nvPr>
        </p:nvGraphicFramePr>
        <p:xfrm>
          <a:off x="1078898" y="1644824"/>
          <a:ext cx="6544264" cy="4148257"/>
        </p:xfrm>
        <a:graphic>
          <a:graphicData uri="http://schemas.openxmlformats.org/drawingml/2006/table">
            <a:tbl>
              <a:tblPr firstRow="1">
                <a:tableStyleId>{2D5ABB26-0587-4C30-8999-92F81FD0307C}</a:tableStyleId>
              </a:tblPr>
              <a:tblGrid>
                <a:gridCol w="3277797"/>
                <a:gridCol w="864096"/>
                <a:gridCol w="1299966"/>
                <a:gridCol w="1102405"/>
              </a:tblGrid>
              <a:tr h="695366">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Boletín</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Réplicas</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Valorización (.000)</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Audiencia</a:t>
                      </a:r>
                    </a:p>
                    <a:p>
                      <a:pPr algn="ctr"/>
                      <a:r>
                        <a:rPr lang="es-CO" sz="1500" b="1" dirty="0" smtClean="0">
                          <a:solidFill>
                            <a:schemeClr val="tx1"/>
                          </a:solidFill>
                          <a:latin typeface="+mj-lt"/>
                          <a:ea typeface="Tahoma" panose="020B0604030504040204" pitchFamily="34" charset="0"/>
                          <a:cs typeface="Tahoma" panose="020B0604030504040204" pitchFamily="34" charset="0"/>
                        </a:rPr>
                        <a:t>(.000)</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987999">
                <a:tc>
                  <a:txBody>
                    <a:bodyPr/>
                    <a:lstStyle/>
                    <a:p>
                      <a:pPr algn="ctr" fontAlgn="b"/>
                      <a:r>
                        <a:rPr lang="es-CO" sz="1500" b="0" i="0" u="none" strike="noStrike" dirty="0">
                          <a:solidFill>
                            <a:srgbClr val="000000"/>
                          </a:solidFill>
                          <a:effectLst/>
                          <a:latin typeface="Calibri" panose="020F0502020204030204" pitchFamily="34" charset="0"/>
                        </a:rPr>
                        <a:t>Distrito y Nación dan ‘luz verde’ a APP para construir la ALO entre Chusacá y la calle 13</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a:solidFill>
                            <a:srgbClr val="000000"/>
                          </a:solidFill>
                          <a:effectLst/>
                          <a:latin typeface="Calibri" panose="020F0502020204030204" pitchFamily="34" charset="0"/>
                        </a:rPr>
                        <a:t>16</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a:solidFill>
                            <a:srgbClr val="000000"/>
                          </a:solidFill>
                          <a:effectLst/>
                          <a:latin typeface="Calibri" panose="020F0502020204030204" pitchFamily="34" charset="0"/>
                        </a:rPr>
                        <a:t> </a:t>
                      </a:r>
                      <a:r>
                        <a:rPr lang="es-CO" sz="1500" b="0" i="0" u="none" strike="noStrike" dirty="0" smtClean="0">
                          <a:solidFill>
                            <a:srgbClr val="000000"/>
                          </a:solidFill>
                          <a:effectLst/>
                          <a:latin typeface="Calibri" panose="020F0502020204030204" pitchFamily="34" charset="0"/>
                        </a:rPr>
                        <a:t>$74.807 </a:t>
                      </a:r>
                      <a:endParaRPr lang="es-CO" sz="15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smtClean="0">
                          <a:solidFill>
                            <a:srgbClr val="000000"/>
                          </a:solidFill>
                          <a:effectLst/>
                          <a:latin typeface="Calibri" panose="020F0502020204030204" pitchFamily="34" charset="0"/>
                        </a:rPr>
                        <a:t>5.777 </a:t>
                      </a:r>
                      <a:endParaRPr lang="es-CO" sz="15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663496">
                <a:tc>
                  <a:txBody>
                    <a:bodyPr/>
                    <a:lstStyle/>
                    <a:p>
                      <a:pPr algn="ctr" fontAlgn="b"/>
                      <a:r>
                        <a:rPr lang="es-CO" sz="1500" b="0" i="0" u="none" strike="noStrike" dirty="0">
                          <a:solidFill>
                            <a:srgbClr val="000000"/>
                          </a:solidFill>
                          <a:effectLst/>
                          <a:latin typeface="Calibri" panose="020F0502020204030204" pitchFamily="34" charset="0"/>
                        </a:rPr>
                        <a:t>Con demolición de predios, Alcaldía Peñalosa pone en marcha la Av. Alsacia – Tintal – Bosa (16 DIC)</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a:solidFill>
                            <a:srgbClr val="000000"/>
                          </a:solidFill>
                          <a:effectLst/>
                          <a:latin typeface="Calibri" panose="020F0502020204030204" pitchFamily="34" charset="0"/>
                        </a:rPr>
                        <a:t>13</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a:solidFill>
                            <a:srgbClr val="000000"/>
                          </a:solidFill>
                          <a:effectLst/>
                          <a:latin typeface="Calibri" panose="020F0502020204030204" pitchFamily="34" charset="0"/>
                        </a:rPr>
                        <a:t> </a:t>
                      </a:r>
                      <a:r>
                        <a:rPr lang="es-CO" sz="1500" b="0" i="0" u="none" strike="noStrike" dirty="0" smtClean="0">
                          <a:solidFill>
                            <a:srgbClr val="000000"/>
                          </a:solidFill>
                          <a:effectLst/>
                          <a:latin typeface="Calibri" panose="020F0502020204030204" pitchFamily="34" charset="0"/>
                        </a:rPr>
                        <a:t>$47.013 </a:t>
                      </a:r>
                      <a:endParaRPr lang="es-CO" sz="15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smtClean="0">
                          <a:solidFill>
                            <a:srgbClr val="000000"/>
                          </a:solidFill>
                          <a:effectLst/>
                          <a:latin typeface="Calibri" panose="020F0502020204030204" pitchFamily="34" charset="0"/>
                        </a:rPr>
                        <a:t>2.775 </a:t>
                      </a:r>
                      <a:endParaRPr lang="es-CO" sz="15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663496">
                <a:tc>
                  <a:txBody>
                    <a:bodyPr/>
                    <a:lstStyle/>
                    <a:p>
                      <a:pPr algn="ctr" fontAlgn="b"/>
                      <a:r>
                        <a:rPr lang="es-CO" sz="1500" b="0" i="0" u="none" strike="noStrike">
                          <a:solidFill>
                            <a:srgbClr val="000000"/>
                          </a:solidFill>
                          <a:effectLst/>
                          <a:latin typeface="Calibri" panose="020F0502020204030204" pitchFamily="34" charset="0"/>
                        </a:rPr>
                        <a:t>Alcaldía Peñalosa presenta histórico paquete de diseños y obras para la movilidad en Bogotá</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a:solidFill>
                            <a:srgbClr val="000000"/>
                          </a:solidFill>
                          <a:effectLst/>
                          <a:latin typeface="Calibri" panose="020F0502020204030204" pitchFamily="34" charset="0"/>
                        </a:rPr>
                        <a:t>9</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a:solidFill>
                            <a:srgbClr val="000000"/>
                          </a:solidFill>
                          <a:effectLst/>
                          <a:latin typeface="Calibri" panose="020F0502020204030204" pitchFamily="34" charset="0"/>
                        </a:rPr>
                        <a:t> </a:t>
                      </a:r>
                      <a:r>
                        <a:rPr lang="es-CO" sz="1500" b="0" i="0" u="none" strike="noStrike" dirty="0" smtClean="0">
                          <a:solidFill>
                            <a:srgbClr val="000000"/>
                          </a:solidFill>
                          <a:effectLst/>
                          <a:latin typeface="Calibri" panose="020F0502020204030204" pitchFamily="34" charset="0"/>
                        </a:rPr>
                        <a:t>$40.894 </a:t>
                      </a:r>
                      <a:endParaRPr lang="es-CO" sz="15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smtClean="0">
                          <a:solidFill>
                            <a:srgbClr val="000000"/>
                          </a:solidFill>
                          <a:effectLst/>
                          <a:latin typeface="Calibri" panose="020F0502020204030204" pitchFamily="34" charset="0"/>
                        </a:rPr>
                        <a:t>5.192 </a:t>
                      </a:r>
                      <a:endParaRPr lang="es-CO" sz="15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663496">
                <a:tc>
                  <a:txBody>
                    <a:bodyPr/>
                    <a:lstStyle/>
                    <a:p>
                      <a:pPr algn="ctr" fontAlgn="b"/>
                      <a:r>
                        <a:rPr lang="es-CO" sz="1500" b="0" i="0" u="none" strike="noStrike">
                          <a:solidFill>
                            <a:srgbClr val="000000"/>
                          </a:solidFill>
                          <a:effectLst/>
                          <a:latin typeface="Calibri" panose="020F0502020204030204" pitchFamily="34" charset="0"/>
                        </a:rPr>
                        <a:t>“Inversión en la APP de la ALO Sur será de $974 mil millones”</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a:solidFill>
                            <a:srgbClr val="000000"/>
                          </a:solidFill>
                          <a:effectLst/>
                          <a:latin typeface="Calibri" panose="020F0502020204030204" pitchFamily="34" charset="0"/>
                        </a:rPr>
                        <a:t>5</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a:solidFill>
                            <a:srgbClr val="000000"/>
                          </a:solidFill>
                          <a:effectLst/>
                          <a:latin typeface="Calibri" panose="020F0502020204030204" pitchFamily="34" charset="0"/>
                        </a:rPr>
                        <a:t> </a:t>
                      </a:r>
                      <a:r>
                        <a:rPr lang="es-CO" sz="1500" b="0" i="0" u="none" strike="noStrike" dirty="0" smtClean="0">
                          <a:solidFill>
                            <a:srgbClr val="000000"/>
                          </a:solidFill>
                          <a:effectLst/>
                          <a:latin typeface="Calibri" panose="020F0502020204030204" pitchFamily="34" charset="0"/>
                        </a:rPr>
                        <a:t>$29.849 </a:t>
                      </a:r>
                      <a:endParaRPr lang="es-CO" sz="15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0" i="0" u="none" strike="noStrike" dirty="0" smtClean="0">
                          <a:solidFill>
                            <a:srgbClr val="000000"/>
                          </a:solidFill>
                          <a:effectLst/>
                          <a:latin typeface="Calibri" panose="020F0502020204030204" pitchFamily="34" charset="0"/>
                        </a:rPr>
                        <a:t>414 </a:t>
                      </a:r>
                      <a:endParaRPr lang="es-CO" sz="15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410746">
                <a:tc>
                  <a:txBody>
                    <a:bodyPr/>
                    <a:lstStyle/>
                    <a:p>
                      <a:pPr algn="ctr" fontAlgn="b"/>
                      <a:r>
                        <a:rPr lang="es-CO" sz="1500" b="1" i="0" u="none" strike="noStrike" dirty="0">
                          <a:solidFill>
                            <a:srgbClr val="000000"/>
                          </a:solidFill>
                          <a:effectLst/>
                          <a:latin typeface="Calibri" panose="020F0502020204030204" pitchFamily="34" charset="0"/>
                        </a:rPr>
                        <a:t>Total general</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1" i="0" u="none" strike="noStrike" dirty="0">
                          <a:solidFill>
                            <a:srgbClr val="000000"/>
                          </a:solidFill>
                          <a:effectLst/>
                          <a:latin typeface="Calibri" panose="020F0502020204030204" pitchFamily="34" charset="0"/>
                        </a:rPr>
                        <a:t>43</a:t>
                      </a: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1" i="0" u="none" strike="noStrike" dirty="0">
                          <a:solidFill>
                            <a:srgbClr val="000000"/>
                          </a:solidFill>
                          <a:effectLst/>
                          <a:latin typeface="Calibri" panose="020F0502020204030204" pitchFamily="34" charset="0"/>
                        </a:rPr>
                        <a:t> </a:t>
                      </a:r>
                      <a:r>
                        <a:rPr lang="es-CO" sz="1500" b="1" i="0" u="none" strike="noStrike" dirty="0" smtClean="0">
                          <a:solidFill>
                            <a:srgbClr val="000000"/>
                          </a:solidFill>
                          <a:effectLst/>
                          <a:latin typeface="Calibri" panose="020F0502020204030204" pitchFamily="34" charset="0"/>
                        </a:rPr>
                        <a:t>$192.563 </a:t>
                      </a:r>
                      <a:endParaRPr lang="es-CO" sz="1500" b="1"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500" b="1" i="0" u="none" strike="noStrike" dirty="0" smtClean="0">
                          <a:solidFill>
                            <a:srgbClr val="000000"/>
                          </a:solidFill>
                          <a:effectLst/>
                          <a:latin typeface="Calibri" panose="020F0502020204030204" pitchFamily="34" charset="0"/>
                        </a:rPr>
                        <a:t>14.158 </a:t>
                      </a:r>
                      <a:endParaRPr lang="es-CO" sz="1500" b="1"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46" name="45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2624594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ángulo 124"/>
          <p:cNvSpPr/>
          <p:nvPr/>
        </p:nvSpPr>
        <p:spPr>
          <a:xfrm>
            <a:off x="6429028" y="1870715"/>
            <a:ext cx="704388" cy="185890"/>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4" name="3 Rectángulo"/>
          <p:cNvSpPr/>
          <p:nvPr/>
        </p:nvSpPr>
        <p:spPr>
          <a:xfrm rot="5400000">
            <a:off x="-2926549" y="2933565"/>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6"/>
            <a:ext cx="1896683" cy="414154"/>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20" name="Grupo 19"/>
          <p:cNvGrpSpPr/>
          <p:nvPr/>
        </p:nvGrpSpPr>
        <p:grpSpPr>
          <a:xfrm>
            <a:off x="6608673" y="1963661"/>
            <a:ext cx="4431874" cy="4228237"/>
            <a:chOff x="8444120" y="3419451"/>
            <a:chExt cx="3238720" cy="2758037"/>
          </a:xfrm>
        </p:grpSpPr>
        <p:sp>
          <p:nvSpPr>
            <p:cNvPr id="101" name="object 45"/>
            <p:cNvSpPr/>
            <p:nvPr/>
          </p:nvSpPr>
          <p:spPr>
            <a:xfrm>
              <a:off x="8444120" y="3419451"/>
              <a:ext cx="3238720" cy="2758037"/>
            </a:xfrm>
            <a:custGeom>
              <a:avLst/>
              <a:gdLst/>
              <a:ahLst/>
              <a:cxnLst/>
              <a:rect l="l" t="t" r="r" b="b"/>
              <a:pathLst>
                <a:path w="1838959" h="4376420">
                  <a:moveTo>
                    <a:pt x="0" y="4376051"/>
                  </a:moveTo>
                  <a:lnTo>
                    <a:pt x="1838769" y="4376051"/>
                  </a:lnTo>
                  <a:lnTo>
                    <a:pt x="1838769" y="0"/>
                  </a:lnTo>
                  <a:lnTo>
                    <a:pt x="0" y="0"/>
                  </a:lnTo>
                  <a:lnTo>
                    <a:pt x="0" y="4376051"/>
                  </a:lnTo>
                  <a:close/>
                </a:path>
              </a:pathLst>
            </a:custGeom>
            <a:solidFill>
              <a:srgbClr val="EDF0F2"/>
            </a:solidFill>
          </p:spPr>
          <p:txBody>
            <a:bodyPr wrap="square" lIns="0" tIns="0" rIns="0" bIns="0" rtlCol="0"/>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102" name="CuadroTexto 101"/>
            <p:cNvSpPr txBox="1"/>
            <p:nvPr/>
          </p:nvSpPr>
          <p:spPr>
            <a:xfrm>
              <a:off x="8581390" y="3517873"/>
              <a:ext cx="2964180" cy="2469343"/>
            </a:xfrm>
            <a:prstGeom prst="rect">
              <a:avLst/>
            </a:prstGeom>
            <a:noFill/>
          </p:spPr>
          <p:txBody>
            <a:bodyPr wrap="square" rtlCol="0">
              <a:spAutoFit/>
            </a:bodyPr>
            <a:lstStyle/>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la directora del IDU Yaneth Rocío Mantilla fue mencionada en </a:t>
              </a:r>
              <a:r>
                <a:rPr lang="es-CO" sz="1600" dirty="0" smtClean="0">
                  <a:latin typeface="+mj-lt"/>
                  <a:ea typeface="Tahoma" panose="020B0604030504040204" pitchFamily="34" charset="0"/>
                  <a:cs typeface="Tahoma" panose="020B0604030504040204" pitchFamily="34" charset="0"/>
                </a:rPr>
                <a:t>48 </a:t>
              </a:r>
              <a:r>
                <a:rPr lang="es-CO" sz="1600" dirty="0" smtClean="0">
                  <a:latin typeface="+mj-lt"/>
                  <a:ea typeface="Tahoma" panose="020B0604030504040204" pitchFamily="34" charset="0"/>
                  <a:cs typeface="Tahoma" panose="020B0604030504040204" pitchFamily="34" charset="0"/>
                </a:rPr>
                <a:t>ocasiones durante </a:t>
              </a:r>
              <a:r>
                <a:rPr lang="es-CO" sz="1600" dirty="0" smtClean="0">
                  <a:latin typeface="+mj-lt"/>
                  <a:ea typeface="Tahoma" panose="020B0604030504040204" pitchFamily="34" charset="0"/>
                  <a:cs typeface="Tahoma" panose="020B0604030504040204" pitchFamily="34" charset="0"/>
                </a:rPr>
                <a:t>diciembre, 17 </a:t>
              </a:r>
              <a:r>
                <a:rPr lang="es-CO" sz="1600" dirty="0" smtClean="0">
                  <a:latin typeface="+mj-lt"/>
                  <a:ea typeface="Tahoma" panose="020B0604030504040204" pitchFamily="34" charset="0"/>
                  <a:cs typeface="Tahoma" panose="020B0604030504040204" pitchFamily="34" charset="0"/>
                </a:rPr>
                <a:t>en Internet, </a:t>
              </a:r>
              <a:r>
                <a:rPr lang="es-CO" sz="1600" dirty="0" smtClean="0">
                  <a:latin typeface="+mj-lt"/>
                  <a:ea typeface="Tahoma" panose="020B0604030504040204" pitchFamily="34" charset="0"/>
                  <a:cs typeface="Tahoma" panose="020B0604030504040204" pitchFamily="34" charset="0"/>
                </a:rPr>
                <a:t>14 </a:t>
              </a:r>
              <a:r>
                <a:rPr lang="es-CO" sz="1600" dirty="0" smtClean="0">
                  <a:latin typeface="+mj-lt"/>
                  <a:ea typeface="Tahoma" panose="020B0604030504040204" pitchFamily="34" charset="0"/>
                  <a:cs typeface="Tahoma" panose="020B0604030504040204" pitchFamily="34" charset="0"/>
                </a:rPr>
                <a:t>en televisión, </a:t>
              </a:r>
              <a:r>
                <a:rPr lang="es-CO" sz="1600" dirty="0" smtClean="0">
                  <a:latin typeface="+mj-lt"/>
                  <a:ea typeface="Tahoma" panose="020B0604030504040204" pitchFamily="34" charset="0"/>
                  <a:cs typeface="Tahoma" panose="020B0604030504040204" pitchFamily="34" charset="0"/>
                </a:rPr>
                <a:t>12 </a:t>
              </a:r>
              <a:r>
                <a:rPr lang="es-CO" sz="1600" dirty="0" smtClean="0">
                  <a:latin typeface="+mj-lt"/>
                  <a:ea typeface="Tahoma" panose="020B0604030504040204" pitchFamily="34" charset="0"/>
                  <a:cs typeface="Tahoma" panose="020B0604030504040204" pitchFamily="34" charset="0"/>
                </a:rPr>
                <a:t>en radio y </a:t>
              </a:r>
              <a:r>
                <a:rPr lang="es-CO" sz="1600" dirty="0" smtClean="0">
                  <a:latin typeface="+mj-lt"/>
                  <a:ea typeface="Tahoma" panose="020B0604030504040204" pitchFamily="34" charset="0"/>
                  <a:cs typeface="Tahoma" panose="020B0604030504040204" pitchFamily="34" charset="0"/>
                </a:rPr>
                <a:t>5 </a:t>
              </a:r>
              <a:r>
                <a:rPr lang="es-CO" sz="1600" dirty="0" smtClean="0">
                  <a:latin typeface="+mj-lt"/>
                  <a:ea typeface="Tahoma" panose="020B0604030504040204" pitchFamily="34" charset="0"/>
                  <a:cs typeface="Tahoma" panose="020B0604030504040204" pitchFamily="34" charset="0"/>
                </a:rPr>
                <a:t>en impresos. </a:t>
              </a:r>
            </a:p>
            <a:p>
              <a:pPr marL="285750" indent="-285750" algn="just">
                <a:buFont typeface="Arial" panose="020B0604020202020204" pitchFamily="34" charset="0"/>
                <a:buChar char="•"/>
              </a:pPr>
              <a:endParaRPr lang="es-CO" sz="1600" dirty="0" smtClean="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30 </a:t>
              </a:r>
              <a:r>
                <a:rPr lang="es-CO" sz="1600" dirty="0" smtClean="0">
                  <a:latin typeface="+mj-lt"/>
                  <a:ea typeface="Tahoma" panose="020B0604030504040204" pitchFamily="34" charset="0"/>
                  <a:cs typeface="Tahoma" panose="020B0604030504040204" pitchFamily="34" charset="0"/>
                </a:rPr>
                <a:t>de estas apariciones fueron </a:t>
              </a:r>
              <a:r>
                <a:rPr lang="es-CO" sz="1600" dirty="0" smtClean="0">
                  <a:latin typeface="+mj-lt"/>
                  <a:ea typeface="Tahoma" panose="020B0604030504040204" pitchFamily="34" charset="0"/>
                  <a:cs typeface="Tahoma" panose="020B0604030504040204" pitchFamily="34" charset="0"/>
                </a:rPr>
                <a:t>declaraciones y 18 menciones de la funcionaria. </a:t>
              </a:r>
            </a:p>
            <a:p>
              <a:pPr marL="285750" indent="-285750" algn="just">
                <a:buFont typeface="Arial" panose="020B0604020202020204" pitchFamily="34" charset="0"/>
                <a:buChar char="•"/>
              </a:pPr>
              <a:endParaRPr lang="es-CO" sz="1600" dirty="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Estas noticias registraron un retorno de inversión de </a:t>
              </a:r>
              <a:r>
                <a:rPr lang="es-CO" sz="1600" dirty="0" smtClean="0">
                  <a:latin typeface="+mj-lt"/>
                  <a:ea typeface="Tahoma" panose="020B0604030504040204" pitchFamily="34" charset="0"/>
                  <a:cs typeface="Tahoma" panose="020B0604030504040204" pitchFamily="34" charset="0"/>
                </a:rPr>
                <a:t>$278 </a:t>
              </a:r>
              <a:r>
                <a:rPr lang="es-CO" sz="1600" dirty="0" smtClean="0">
                  <a:latin typeface="+mj-lt"/>
                  <a:ea typeface="Tahoma" panose="020B0604030504040204" pitchFamily="34" charset="0"/>
                  <a:cs typeface="Tahoma" panose="020B0604030504040204" pitchFamily="34" charset="0"/>
                </a:rPr>
                <a:t>millones de pesos y </a:t>
              </a:r>
              <a:r>
                <a:rPr lang="es-CO" sz="1600" dirty="0" smtClean="0">
                  <a:latin typeface="+mj-lt"/>
                  <a:ea typeface="Tahoma" panose="020B0604030504040204" pitchFamily="34" charset="0"/>
                  <a:cs typeface="Tahoma" panose="020B0604030504040204" pitchFamily="34" charset="0"/>
                </a:rPr>
                <a:t>14 </a:t>
              </a:r>
              <a:r>
                <a:rPr lang="es-CO" sz="1600" dirty="0" smtClean="0">
                  <a:latin typeface="+mj-lt"/>
                  <a:ea typeface="Tahoma" panose="020B0604030504040204" pitchFamily="34" charset="0"/>
                  <a:cs typeface="Tahoma" panose="020B0604030504040204" pitchFamily="34" charset="0"/>
                </a:rPr>
                <a:t>millones impactos. </a:t>
              </a:r>
            </a:p>
            <a:p>
              <a:pPr marL="285750" indent="-285750" algn="just">
                <a:buFont typeface="Arial" panose="020B0604020202020204" pitchFamily="34" charset="0"/>
                <a:buChar char="•"/>
              </a:pPr>
              <a:endParaRPr lang="es-CO" sz="1600" dirty="0" smtClean="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600" dirty="0" smtClean="0">
                  <a:latin typeface="+mj-lt"/>
                  <a:ea typeface="Tahoma" panose="020B0604030504040204" pitchFamily="34" charset="0"/>
                  <a:cs typeface="Tahoma" panose="020B0604030504040204" pitchFamily="34" charset="0"/>
                </a:rPr>
                <a:t>30 </a:t>
              </a:r>
              <a:r>
                <a:rPr lang="es-CO" sz="1600" dirty="0" smtClean="0">
                  <a:latin typeface="+mj-lt"/>
                  <a:ea typeface="Tahoma" panose="020B0604030504040204" pitchFamily="34" charset="0"/>
                  <a:cs typeface="Tahoma" panose="020B0604030504040204" pitchFamily="34" charset="0"/>
                </a:rPr>
                <a:t>de estas menciones fueron </a:t>
              </a:r>
              <a:r>
                <a:rPr lang="es-CO" sz="1600" dirty="0" smtClean="0">
                  <a:latin typeface="+mj-lt"/>
                  <a:ea typeface="Tahoma" panose="020B0604030504040204" pitchFamily="34" charset="0"/>
                  <a:cs typeface="Tahoma" panose="020B0604030504040204" pitchFamily="34" charset="0"/>
                </a:rPr>
                <a:t>neutra, 14 positiva </a:t>
              </a:r>
              <a:r>
                <a:rPr lang="es-CO" sz="1600" dirty="0" smtClean="0">
                  <a:latin typeface="+mj-lt"/>
                  <a:ea typeface="Tahoma" panose="020B0604030504040204" pitchFamily="34" charset="0"/>
                  <a:cs typeface="Tahoma" panose="020B0604030504040204" pitchFamily="34" charset="0"/>
                </a:rPr>
                <a:t>y </a:t>
              </a:r>
              <a:r>
                <a:rPr lang="es-CO" sz="1600" dirty="0" smtClean="0">
                  <a:latin typeface="+mj-lt"/>
                  <a:ea typeface="Tahoma" panose="020B0604030504040204" pitchFamily="34" charset="0"/>
                  <a:cs typeface="Tahoma" panose="020B0604030504040204" pitchFamily="34" charset="0"/>
                </a:rPr>
                <a:t>4 </a:t>
              </a:r>
              <a:r>
                <a:rPr lang="es-CO" sz="1600" dirty="0" smtClean="0">
                  <a:latin typeface="+mj-lt"/>
                  <a:ea typeface="Tahoma" panose="020B0604030504040204" pitchFamily="34" charset="0"/>
                  <a:cs typeface="Tahoma" panose="020B0604030504040204" pitchFamily="34" charset="0"/>
                </a:rPr>
                <a:t>negativa.</a:t>
              </a:r>
              <a:endParaRPr lang="es-CO" sz="1600" dirty="0">
                <a:latin typeface="+mj-lt"/>
                <a:ea typeface="Tahoma" panose="020B0604030504040204" pitchFamily="34" charset="0"/>
                <a:cs typeface="Tahoma" panose="020B0604030504040204" pitchFamily="34" charset="0"/>
              </a:endParaRPr>
            </a:p>
          </p:txBody>
        </p:sp>
      </p:grpSp>
      <p:pic>
        <p:nvPicPr>
          <p:cNvPr id="91"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93" name="11 Diagrama"/>
          <p:cNvGraphicFramePr/>
          <p:nvPr>
            <p:extLst>
              <p:ext uri="{D42A27DB-BD31-4B8C-83A1-F6EECF244321}">
                <p14:modId xmlns:p14="http://schemas.microsoft.com/office/powerpoint/2010/main" val="531316333"/>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6" name="45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pic>
        <p:nvPicPr>
          <p:cNvPr id="2" name="Imagen 1"/>
          <p:cNvPicPr>
            <a:picLocks noChangeAspect="1"/>
          </p:cNvPicPr>
          <p:nvPr/>
        </p:nvPicPr>
        <p:blipFill rotWithShape="1">
          <a:blip r:embed="rId9" cstate="print">
            <a:extLst>
              <a:ext uri="{28A0092B-C50C-407E-A947-70E740481C1C}">
                <a14:useLocalDpi xmlns:a14="http://schemas.microsoft.com/office/drawing/2010/main" val="0"/>
              </a:ext>
            </a:extLst>
          </a:blip>
          <a:srcRect t="18500"/>
          <a:stretch/>
        </p:blipFill>
        <p:spPr>
          <a:xfrm>
            <a:off x="2124447" y="1810750"/>
            <a:ext cx="3370742" cy="425443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839084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 name="Object 3"/>
          <p:cNvGraphicFramePr>
            <a:graphicFrameLocks noGrp="1" noChangeAspect="1"/>
          </p:cNvGraphicFramePr>
          <p:nvPr>
            <p:extLst>
              <p:ext uri="{D42A27DB-BD31-4B8C-83A1-F6EECF244321}">
                <p14:modId xmlns:p14="http://schemas.microsoft.com/office/powerpoint/2010/main" val="3611056853"/>
              </p:ext>
            </p:extLst>
          </p:nvPr>
        </p:nvGraphicFramePr>
        <p:xfrm>
          <a:off x="1357984" y="1080251"/>
          <a:ext cx="10050510" cy="3511431"/>
        </p:xfrm>
        <a:graphic>
          <a:graphicData uri="http://schemas.openxmlformats.org/drawingml/2006/chart">
            <c:chart xmlns:c="http://schemas.openxmlformats.org/drawingml/2006/chart" xmlns:r="http://schemas.openxmlformats.org/officeDocument/2006/relationships" r:id="rId3"/>
          </a:graphicData>
        </a:graphic>
      </p:graphicFrame>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sp>
        <p:nvSpPr>
          <p:cNvPr id="42" name="CuadroTexto 41"/>
          <p:cNvSpPr txBox="1"/>
          <p:nvPr/>
        </p:nvSpPr>
        <p:spPr>
          <a:xfrm>
            <a:off x="2186343" y="4766110"/>
            <a:ext cx="3972902" cy="769441"/>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La construcción de la troncal de TransMilenio por la carrera Séptima, que arrancaría el próximo año, es un tema de debate que buena parte de los ciudadanos desaprueba, en especial los vecinos de la emblemática avenida.</a:t>
            </a:r>
            <a:endParaRPr lang="es-CO" sz="1100" dirty="0">
              <a:latin typeface="Tahoma" panose="020B0604030504040204" pitchFamily="34" charset="0"/>
              <a:ea typeface="Tahoma" panose="020B0604030504040204" pitchFamily="34" charset="0"/>
              <a:cs typeface="Tahoma" panose="020B0604030504040204" pitchFamily="34" charset="0"/>
            </a:endParaRPr>
          </a:p>
        </p:txBody>
      </p:sp>
      <p:sp>
        <p:nvSpPr>
          <p:cNvPr id="43" name="CuadroTexto 42"/>
          <p:cNvSpPr txBox="1"/>
          <p:nvPr/>
        </p:nvSpPr>
        <p:spPr>
          <a:xfrm>
            <a:off x="7237998" y="4690207"/>
            <a:ext cx="4261234" cy="938719"/>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Las aceras de la Avenida Longitudinal de Occidente serán las más amplias de Colombia si se cumple el plan del Alcalde Enrique Peñalosa. Serán invertidos $954 mil millones de pesos en el tramo sur de la ALO, un proyecto de una asociación público privada. </a:t>
            </a:r>
            <a:endParaRPr lang="es-CO" sz="1100" dirty="0" smtClean="0">
              <a:latin typeface="Tahoma" panose="020B0604030504040204" pitchFamily="34" charset="0"/>
              <a:ea typeface="Tahoma" panose="020B0604030504040204" pitchFamily="34" charset="0"/>
              <a:cs typeface="Tahoma" panose="020B0604030504040204" pitchFamily="34" charset="0"/>
            </a:endParaRPr>
          </a:p>
        </p:txBody>
      </p:sp>
      <p:sp>
        <p:nvSpPr>
          <p:cNvPr id="44" name="CuadroTexto 43"/>
          <p:cNvSpPr txBox="1"/>
          <p:nvPr/>
        </p:nvSpPr>
        <p:spPr>
          <a:xfrm>
            <a:off x="2231418" y="5628926"/>
            <a:ext cx="3970570" cy="1107996"/>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La directora del IDU Yaneth Mantilla dijo que venderá bajo subasta 5 lotes de su propiedad esperando recoger más de $80 mil millones, el concejal </a:t>
            </a:r>
            <a:r>
              <a:rPr lang="es-CO" sz="1100" dirty="0" err="1">
                <a:latin typeface="Tahoma" panose="020B0604030504040204" pitchFamily="34" charset="0"/>
                <a:ea typeface="Tahoma" panose="020B0604030504040204" pitchFamily="34" charset="0"/>
                <a:cs typeface="Tahoma" panose="020B0604030504040204" pitchFamily="34" charset="0"/>
              </a:rPr>
              <a:t>Hollman</a:t>
            </a:r>
            <a:r>
              <a:rPr lang="es-CO" sz="1100" dirty="0">
                <a:latin typeface="Tahoma" panose="020B0604030504040204" pitchFamily="34" charset="0"/>
                <a:ea typeface="Tahoma" panose="020B0604030504040204" pitchFamily="34" charset="0"/>
                <a:cs typeface="Tahoma" panose="020B0604030504040204" pitchFamily="34" charset="0"/>
              </a:rPr>
              <a:t> Morris dice que el Alcalde Peñalosa dijo que no habían lotes para construir, pero esos lotes eran para construir vivienda para sectores populares en la anterior administración.</a:t>
            </a:r>
            <a:endParaRPr lang="es-CO" sz="1100" dirty="0">
              <a:latin typeface="Tahoma" panose="020B0604030504040204" pitchFamily="34" charset="0"/>
              <a:ea typeface="Tahoma" panose="020B0604030504040204" pitchFamily="34" charset="0"/>
              <a:cs typeface="Tahoma" panose="020B0604030504040204" pitchFamily="34" charset="0"/>
            </a:endParaRPr>
          </a:p>
        </p:txBody>
      </p:sp>
      <p:sp>
        <p:nvSpPr>
          <p:cNvPr id="45" name="CuadroTexto 44"/>
          <p:cNvSpPr txBox="1"/>
          <p:nvPr/>
        </p:nvSpPr>
        <p:spPr>
          <a:xfrm>
            <a:off x="7237998" y="5727451"/>
            <a:ext cx="4261234" cy="938719"/>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El alcalde de Bogotá, Enrique Peñalosa, asistió a la audiencia pública de presentación de la Asociación Público Privada que le dará vía libre a la construcción de la Avenida Longitudinal de Occidente (ALO) en su tramo sur, desde el sector de Chusacá hasta la Calle 13. </a:t>
            </a:r>
            <a:endParaRPr lang="es-CO" sz="11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6" name="11 Diagrama"/>
          <p:cNvGraphicFramePr/>
          <p:nvPr>
            <p:extLst>
              <p:ext uri="{D42A27DB-BD31-4B8C-83A1-F6EECF244321}">
                <p14:modId xmlns:p14="http://schemas.microsoft.com/office/powerpoint/2010/main" val="976951172"/>
              </p:ext>
            </p:extLst>
          </p:nvPr>
        </p:nvGraphicFramePr>
        <p:xfrm>
          <a:off x="3074516" y="209205"/>
          <a:ext cx="7128792" cy="55399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7" name="2 CuadroTexto"/>
          <p:cNvSpPr txBox="1"/>
          <p:nvPr/>
        </p:nvSpPr>
        <p:spPr>
          <a:xfrm>
            <a:off x="838486" y="3861048"/>
            <a:ext cx="936432" cy="261610"/>
          </a:xfrm>
          <a:prstGeom prst="rect">
            <a:avLst/>
          </a:prstGeom>
          <a:solidFill>
            <a:schemeClr val="accent6"/>
          </a:solidFill>
        </p:spPr>
        <p:txBody>
          <a:bodyPr wrap="square"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CO" sz="1100" b="1" dirty="0" smtClean="0">
                <a:solidFill>
                  <a:schemeClr val="bg1"/>
                </a:solidFill>
                <a:latin typeface="+mj-lt"/>
                <a:ea typeface="Tahoma" pitchFamily="34" charset="0"/>
                <a:cs typeface="Tahoma" pitchFamily="34" charset="0"/>
              </a:rPr>
              <a:t>DÍA DEL MES</a:t>
            </a:r>
            <a:endParaRPr lang="es-CO" sz="1100" b="1" dirty="0">
              <a:solidFill>
                <a:schemeClr val="bg1"/>
              </a:solidFill>
              <a:latin typeface="+mj-lt"/>
              <a:ea typeface="Tahoma" pitchFamily="34" charset="0"/>
              <a:cs typeface="Tahoma" pitchFamily="34" charset="0"/>
            </a:endParaRPr>
          </a:p>
        </p:txBody>
      </p:sp>
      <p:grpSp>
        <p:nvGrpSpPr>
          <p:cNvPr id="9" name="Grupo 8"/>
          <p:cNvGrpSpPr/>
          <p:nvPr/>
        </p:nvGrpSpPr>
        <p:grpSpPr>
          <a:xfrm>
            <a:off x="1691825" y="2462177"/>
            <a:ext cx="519599" cy="526203"/>
            <a:chOff x="10718645" y="1113408"/>
            <a:chExt cx="519599" cy="526203"/>
          </a:xfrm>
        </p:grpSpPr>
        <p:sp>
          <p:nvSpPr>
            <p:cNvPr id="28" name="Llamada rectangular redondeada 27"/>
            <p:cNvSpPr/>
            <p:nvPr/>
          </p:nvSpPr>
          <p:spPr>
            <a:xfrm>
              <a:off x="10734188" y="1207563"/>
              <a:ext cx="504056" cy="432048"/>
            </a:xfrm>
            <a:prstGeom prst="wedgeRoundRectCallout">
              <a:avLst/>
            </a:prstGeom>
            <a:solidFill>
              <a:schemeClr val="bg1">
                <a:lumMod val="85000"/>
              </a:schemeClr>
            </a:solid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pic>
          <p:nvPicPr>
            <p:cNvPr id="62" name="Picture 6" descr="Resultado de imagen para simbolos de televisión"/>
            <p:cNvPicPr>
              <a:picLocks noChangeAspect="1" noChangeArrowheads="1"/>
            </p:cNvPicPr>
            <p:nvPr/>
          </p:nvPicPr>
          <p:blipFill>
            <a:blip r:embed="rId10" cstate="print">
              <a:extLst>
                <a:ext uri="{BEBA8EAE-BF5A-486C-A8C5-ECC9F3942E4B}">
                  <a14:imgProps xmlns:a14="http://schemas.microsoft.com/office/drawing/2010/main">
                    <a14:imgLayer r:embed="rId11">
                      <a14:imgEffect>
                        <a14:backgroundRemoval t="0" b="100000" l="0" r="100000">
                          <a14:foregroundMark x1="50000" y1="60000" x2="50000" y2="60000"/>
                          <a14:foregroundMark x1="24000" y1="58000" x2="64000" y2="70000"/>
                          <a14:foregroundMark x1="80000" y1="54000" x2="80000" y2="54000"/>
                          <a14:foregroundMark x1="82000" y1="72000" x2="82000" y2="72000"/>
                        </a14:backgroundRemoval>
                      </a14:imgEffect>
                    </a14:imgLayer>
                  </a14:imgProps>
                </a:ext>
                <a:ext uri="{28A0092B-C50C-407E-A947-70E740481C1C}">
                  <a14:useLocalDpi xmlns:a14="http://schemas.microsoft.com/office/drawing/2010/main" val="0"/>
                </a:ext>
              </a:extLst>
            </a:blip>
            <a:srcRect/>
            <a:stretch>
              <a:fillRect/>
            </a:stretch>
          </p:blipFill>
          <p:spPr bwMode="auto">
            <a:xfrm>
              <a:off x="10718645" y="1113408"/>
              <a:ext cx="491308" cy="49130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 name="Grupo 1"/>
          <p:cNvGrpSpPr/>
          <p:nvPr/>
        </p:nvGrpSpPr>
        <p:grpSpPr>
          <a:xfrm flipH="1">
            <a:off x="2454338" y="1900063"/>
            <a:ext cx="504056" cy="432048"/>
            <a:chOff x="2065692" y="1805222"/>
            <a:chExt cx="504056" cy="432048"/>
          </a:xfrm>
        </p:grpSpPr>
        <p:sp>
          <p:nvSpPr>
            <p:cNvPr id="21" name="Llamada rectangular redondeada 20"/>
            <p:cNvSpPr/>
            <p:nvPr/>
          </p:nvSpPr>
          <p:spPr>
            <a:xfrm>
              <a:off x="2065692" y="1805222"/>
              <a:ext cx="504056" cy="432048"/>
            </a:xfrm>
            <a:prstGeom prst="wedgeRoundRectCallout">
              <a:avLst>
                <a:gd name="adj1" fmla="val -20833"/>
                <a:gd name="adj2" fmla="val 64776"/>
                <a:gd name="adj3" fmla="val 16667"/>
              </a:avLst>
            </a:prstGeom>
            <a:solidFill>
              <a:schemeClr val="bg1">
                <a:lumMod val="85000"/>
              </a:schemeClr>
            </a:solidFill>
            <a:ln>
              <a:solidFill>
                <a:schemeClr val="bg1">
                  <a:lumMod val="50000"/>
                </a:schemeClr>
              </a:solidFill>
            </a:ln>
            <a:scene3d>
              <a:camera prst="orthographicFront">
                <a:rot lat="0" lon="0" rev="0"/>
              </a:camera>
              <a:lightRig rig="threePt" dir="t"/>
            </a:scene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O"/>
            </a:p>
          </p:txBody>
        </p:sp>
        <p:pic>
          <p:nvPicPr>
            <p:cNvPr id="1026" name="Picture 2" descr="Resultado de imagen para wifi 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094477" y="1856837"/>
              <a:ext cx="446485" cy="328818"/>
            </a:xfrm>
            <a:prstGeom prst="rect">
              <a:avLst/>
            </a:prstGeom>
            <a:noFill/>
            <a:extLst>
              <a:ext uri="{909E8E84-426E-40DD-AFC4-6F175D3DCCD1}">
                <a14:hiddenFill xmlns:a14="http://schemas.microsoft.com/office/drawing/2010/main">
                  <a:solidFill>
                    <a:srgbClr val="FFFFFF"/>
                  </a:solidFill>
                </a14:hiddenFill>
              </a:ext>
            </a:extLst>
          </p:spPr>
        </p:pic>
      </p:grpSp>
      <p:pic>
        <p:nvPicPr>
          <p:cNvPr id="1028" name="Picture 4" descr="Resultado de imagen para tv 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400007" y="4766110"/>
            <a:ext cx="734352" cy="734352"/>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2" descr="Resultado de imagen para wifi 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65782" y="5881153"/>
            <a:ext cx="802801" cy="63131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sultado de imagen para radio icon 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279178" y="5727451"/>
            <a:ext cx="806274" cy="720599"/>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2" descr="Imagen relacionada"/>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230151" y="4672734"/>
            <a:ext cx="956192" cy="956192"/>
          </a:xfrm>
          <a:prstGeom prst="rect">
            <a:avLst/>
          </a:prstGeom>
          <a:noFill/>
          <a:extLst>
            <a:ext uri="{909E8E84-426E-40DD-AFC4-6F175D3DCCD1}">
              <a14:hiddenFill xmlns:a14="http://schemas.microsoft.com/office/drawing/2010/main">
                <a:solidFill>
                  <a:srgbClr val="FFFFFF"/>
                </a:solidFill>
              </a14:hiddenFill>
            </a:ext>
          </a:extLst>
        </p:spPr>
      </p:pic>
      <p:pic>
        <p:nvPicPr>
          <p:cNvPr id="29" name="28 Imagen"/>
          <p:cNvPicPr>
            <a:picLocks noChangeAspect="1"/>
          </p:cNvPicPr>
          <p:nvPr/>
        </p:nvPicPr>
        <p:blipFill rotWithShape="1">
          <a:blip r:embed="rId17">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grpSp>
        <p:nvGrpSpPr>
          <p:cNvPr id="8" name="Grupo 7"/>
          <p:cNvGrpSpPr/>
          <p:nvPr/>
        </p:nvGrpSpPr>
        <p:grpSpPr>
          <a:xfrm>
            <a:off x="6027632" y="927870"/>
            <a:ext cx="532171" cy="432048"/>
            <a:chOff x="4291359" y="1901743"/>
            <a:chExt cx="532171" cy="432048"/>
          </a:xfrm>
        </p:grpSpPr>
        <p:sp>
          <p:nvSpPr>
            <p:cNvPr id="32" name="1 Llamada rectangular redondeada"/>
            <p:cNvSpPr/>
            <p:nvPr/>
          </p:nvSpPr>
          <p:spPr>
            <a:xfrm>
              <a:off x="4291359" y="1901743"/>
              <a:ext cx="504056" cy="432048"/>
            </a:xfrm>
            <a:prstGeom prst="wedgeRoundRectCallout">
              <a:avLst/>
            </a:prstGeom>
            <a:solidFill>
              <a:schemeClr val="bg1">
                <a:lumMod val="85000"/>
              </a:schemeClr>
            </a:solid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CO"/>
            </a:p>
          </p:txBody>
        </p:sp>
        <p:pic>
          <p:nvPicPr>
            <p:cNvPr id="36" name="Picture 4" descr="Imagen relacionada"/>
            <p:cNvPicPr>
              <a:picLocks noChangeAspect="1" noChangeArrowheads="1"/>
            </p:cNvPicPr>
            <p:nvPr/>
          </p:nvPicPr>
          <p:blipFill rotWithShape="1">
            <a:blip r:embed="rId18" cstate="print">
              <a:extLst>
                <a:ext uri="{BEBA8EAE-BF5A-486C-A8C5-ECC9F3942E4B}">
                  <a14:imgProps xmlns:a14="http://schemas.microsoft.com/office/drawing/2010/main">
                    <a14:imgLayer r:embed="rId19">
                      <a14:imgEffect>
                        <a14:backgroundRemoval t="0" b="100000" l="0" r="100000">
                          <a14:foregroundMark x1="45455" y1="47273" x2="45455" y2="47273"/>
                          <a14:foregroundMark x1="32727" y1="67273" x2="32727" y2="67273"/>
                          <a14:foregroundMark x1="74545" y1="70909" x2="74545" y2="70909"/>
                          <a14:foregroundMark x1="60000" y1="27273" x2="60000" y2="27273"/>
                          <a14:foregroundMark x1="50909" y1="20000" x2="50909" y2="20000"/>
                        </a14:backgroundRemoval>
                      </a14:imgEffect>
                    </a14:imgLayer>
                  </a14:imgProps>
                </a:ext>
                <a:ext uri="{28A0092B-C50C-407E-A947-70E740481C1C}">
                  <a14:useLocalDpi xmlns:a14="http://schemas.microsoft.com/office/drawing/2010/main" val="0"/>
                </a:ext>
              </a:extLst>
            </a:blip>
            <a:srcRect t="11130" b="14563"/>
            <a:stretch/>
          </p:blipFill>
          <p:spPr bwMode="auto">
            <a:xfrm>
              <a:off x="4319396" y="1903021"/>
              <a:ext cx="504134" cy="37452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 name="Grupo 2"/>
          <p:cNvGrpSpPr/>
          <p:nvPr/>
        </p:nvGrpSpPr>
        <p:grpSpPr>
          <a:xfrm>
            <a:off x="7309023" y="1776430"/>
            <a:ext cx="523378" cy="504066"/>
            <a:chOff x="3353685" y="2420888"/>
            <a:chExt cx="523378" cy="504066"/>
          </a:xfrm>
        </p:grpSpPr>
        <p:sp>
          <p:nvSpPr>
            <p:cNvPr id="30" name="3 Llamada rectangular redondeada"/>
            <p:cNvSpPr/>
            <p:nvPr/>
          </p:nvSpPr>
          <p:spPr>
            <a:xfrm>
              <a:off x="3373030" y="2457282"/>
              <a:ext cx="504033" cy="432047"/>
            </a:xfrm>
            <a:prstGeom prst="wedgeRoundRectCallout">
              <a:avLst/>
            </a:prstGeom>
            <a:solidFill>
              <a:schemeClr val="bg1">
                <a:lumMod val="85000"/>
              </a:schemeClr>
            </a:solidFill>
            <a:ln>
              <a:solidFill>
                <a:schemeClr val="bg1">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CO"/>
            </a:p>
          </p:txBody>
        </p:sp>
        <p:pic>
          <p:nvPicPr>
            <p:cNvPr id="31" name="Picture 2" descr="Imagen relacionada"/>
            <p:cNvPicPr>
              <a:picLocks noChangeAspect="1" noChangeArrowheads="1"/>
            </p:cNvPicPr>
            <p:nvPr/>
          </p:nvPicPr>
          <p:blipFill>
            <a:blip r:embed="rId20" cstate="print">
              <a:extLst>
                <a:ext uri="{BEBA8EAE-BF5A-486C-A8C5-ECC9F3942E4B}">
                  <a14:imgProps xmlns:a14="http://schemas.microsoft.com/office/drawing/2010/main">
                    <a14:imgLayer r:embed="rId21">
                      <a14:imgEffect>
                        <a14:backgroundRemoval t="0" b="100000" l="0" r="100000">
                          <a14:foregroundMark x1="18000" y1="52000" x2="18000" y2="52000"/>
                          <a14:foregroundMark x1="16000" y1="36000" x2="14000" y2="66000"/>
                          <a14:foregroundMark x1="14000" y1="32000" x2="14000" y2="52000"/>
                          <a14:foregroundMark x1="16000" y1="30000" x2="20000" y2="26000"/>
                          <a14:foregroundMark x1="82000" y1="22000" x2="84000" y2="66000"/>
                          <a14:foregroundMark x1="86000" y1="26000" x2="84000" y2="36000"/>
                        </a14:backgroundRemoval>
                      </a14:imgEffect>
                    </a14:imgLayer>
                  </a14:imgProps>
                </a:ext>
                <a:ext uri="{28A0092B-C50C-407E-A947-70E740481C1C}">
                  <a14:useLocalDpi xmlns:a14="http://schemas.microsoft.com/office/drawing/2010/main" val="0"/>
                </a:ext>
              </a:extLst>
            </a:blip>
            <a:srcRect/>
            <a:stretch>
              <a:fillRect/>
            </a:stretch>
          </p:blipFill>
          <p:spPr bwMode="auto">
            <a:xfrm>
              <a:off x="3353685" y="2420888"/>
              <a:ext cx="504033" cy="50406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47492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ángulo 16"/>
          <p:cNvSpPr/>
          <p:nvPr/>
        </p:nvSpPr>
        <p:spPr>
          <a:xfrm>
            <a:off x="6408923" y="2001856"/>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4177408545"/>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5 CuadroTexto"/>
          <p:cNvSpPr txBox="1"/>
          <p:nvPr/>
        </p:nvSpPr>
        <p:spPr>
          <a:xfrm>
            <a:off x="6516935" y="2109074"/>
            <a:ext cx="5112568" cy="3416320"/>
          </a:xfrm>
          <a:prstGeom prst="rect">
            <a:avLst/>
          </a:prstGeom>
          <a:solidFill>
            <a:schemeClr val="bg1">
              <a:lumMod val="95000"/>
            </a:schemeClr>
          </a:solidFill>
          <a:ln>
            <a:solidFill>
              <a:schemeClr val="bg1">
                <a:lumMod val="95000"/>
              </a:schemeClr>
            </a:solidFill>
          </a:ln>
        </p:spPr>
        <p:txBody>
          <a:bodyPr wrap="square" rtlCol="0">
            <a:spAutoFit/>
          </a:bodyPr>
          <a:lstStyle/>
          <a:p>
            <a:pPr algn="ctr">
              <a:buClr>
                <a:schemeClr val="accent5">
                  <a:lumMod val="75000"/>
                </a:schemeClr>
              </a:buClr>
            </a:pPr>
            <a:r>
              <a:rPr lang="es-CO" b="1" dirty="0" smtClean="0">
                <a:latin typeface="+mj-lt"/>
                <a:cs typeface="Levenim MT" panose="02010502060101010101" pitchFamily="2" charset="-79"/>
              </a:rPr>
              <a:t>En televisión se registraron </a:t>
            </a:r>
            <a:r>
              <a:rPr lang="es-CO" b="1" dirty="0" smtClean="0">
                <a:latin typeface="+mj-lt"/>
                <a:cs typeface="Levenim MT" panose="02010502060101010101" pitchFamily="2" charset="-79"/>
              </a:rPr>
              <a:t>121 </a:t>
            </a:r>
            <a:r>
              <a:rPr lang="es-CO" b="1" dirty="0" smtClean="0">
                <a:latin typeface="+mj-lt"/>
                <a:cs typeface="Levenim MT" panose="02010502060101010101" pitchFamily="2" charset="-79"/>
              </a:rPr>
              <a:t>noticias en las que se mencionó al Instituto de Desarrollo Urbano.</a:t>
            </a:r>
          </a:p>
          <a:p>
            <a:pPr algn="ctr">
              <a:buClr>
                <a:schemeClr val="accent5">
                  <a:lumMod val="75000"/>
                </a:schemeClr>
              </a:buClr>
            </a:pPr>
            <a:endParaRPr lang="es-CO" dirty="0" smtClean="0">
              <a:latin typeface="+mj-lt"/>
              <a:cs typeface="Levenim MT" panose="02010502060101010101" pitchFamily="2" charset="-79"/>
            </a:endParaRPr>
          </a:p>
          <a:p>
            <a:pPr algn="ctr">
              <a:buClr>
                <a:schemeClr val="accent5">
                  <a:lumMod val="75000"/>
                </a:schemeClr>
              </a:buClr>
            </a:pPr>
            <a:r>
              <a:rPr lang="es-CO" dirty="0" smtClean="0">
                <a:latin typeface="+mj-lt"/>
                <a:cs typeface="Levenim MT" panose="02010502060101010101" pitchFamily="2" charset="-79"/>
              </a:rPr>
              <a:t>El día con mayor participación en este medio en cuanto a cantidad de notas se refiere fue el </a:t>
            </a:r>
            <a:r>
              <a:rPr lang="es-CO" dirty="0" smtClean="0">
                <a:latin typeface="+mj-lt"/>
                <a:cs typeface="Levenim MT" panose="02010502060101010101" pitchFamily="2" charset="-79"/>
              </a:rPr>
              <a:t>1 </a:t>
            </a:r>
            <a:r>
              <a:rPr lang="es-CO" dirty="0" smtClean="0">
                <a:latin typeface="+mj-lt"/>
                <a:cs typeface="Levenim MT" panose="02010502060101010101" pitchFamily="2" charset="-79"/>
              </a:rPr>
              <a:t>de </a:t>
            </a:r>
            <a:r>
              <a:rPr lang="es-CO" dirty="0" smtClean="0">
                <a:latin typeface="+mj-lt"/>
                <a:cs typeface="Levenim MT" panose="02010502060101010101" pitchFamily="2" charset="-79"/>
              </a:rPr>
              <a:t>diciembre, </a:t>
            </a:r>
            <a:r>
              <a:rPr lang="es-CO" dirty="0" smtClean="0">
                <a:latin typeface="+mj-lt"/>
                <a:cs typeface="Levenim MT" panose="02010502060101010101" pitchFamily="2" charset="-79"/>
              </a:rPr>
              <a:t>con </a:t>
            </a:r>
            <a:r>
              <a:rPr lang="es-CO" dirty="0" smtClean="0">
                <a:latin typeface="+mj-lt"/>
                <a:cs typeface="Levenim MT" panose="02010502060101010101" pitchFamily="2" charset="-79"/>
              </a:rPr>
              <a:t>15 </a:t>
            </a:r>
            <a:r>
              <a:rPr lang="es-CO" dirty="0" smtClean="0">
                <a:latin typeface="+mj-lt"/>
                <a:cs typeface="Levenim MT" panose="02010502060101010101" pitchFamily="2" charset="-79"/>
              </a:rPr>
              <a:t>registros.</a:t>
            </a:r>
          </a:p>
          <a:p>
            <a:pPr algn="ctr">
              <a:buClr>
                <a:schemeClr val="accent5">
                  <a:lumMod val="75000"/>
                </a:schemeClr>
              </a:buClr>
            </a:pPr>
            <a:endParaRPr lang="es-CO" dirty="0">
              <a:latin typeface="+mj-lt"/>
              <a:cs typeface="Levenim MT" panose="02010502060101010101" pitchFamily="2" charset="-79"/>
            </a:endParaRPr>
          </a:p>
          <a:p>
            <a:pPr algn="ctr">
              <a:buClr>
                <a:schemeClr val="accent5">
                  <a:lumMod val="75000"/>
                </a:schemeClr>
              </a:buClr>
            </a:pPr>
            <a:r>
              <a:rPr lang="es-CO" dirty="0" smtClean="0">
                <a:latin typeface="+mj-lt"/>
                <a:cs typeface="Levenim MT" panose="02010502060101010101" pitchFamily="2" charset="-79"/>
              </a:rPr>
              <a:t>En este medio, </a:t>
            </a:r>
            <a:r>
              <a:rPr lang="es-CO" dirty="0" smtClean="0">
                <a:latin typeface="+mj-lt"/>
                <a:cs typeface="Levenim MT" panose="02010502060101010101" pitchFamily="2" charset="-79"/>
              </a:rPr>
              <a:t>59 </a:t>
            </a:r>
            <a:r>
              <a:rPr lang="es-CO" dirty="0" smtClean="0">
                <a:latin typeface="+mj-lt"/>
                <a:cs typeface="Levenim MT" panose="02010502060101010101" pitchFamily="2" charset="-79"/>
              </a:rPr>
              <a:t>notas fueron neutras, </a:t>
            </a:r>
            <a:r>
              <a:rPr lang="es-CO" dirty="0" smtClean="0">
                <a:latin typeface="+mj-lt"/>
                <a:cs typeface="Levenim MT" panose="02010502060101010101" pitchFamily="2" charset="-79"/>
              </a:rPr>
              <a:t>44 </a:t>
            </a:r>
            <a:r>
              <a:rPr lang="es-CO" dirty="0" smtClean="0">
                <a:latin typeface="+mj-lt"/>
                <a:cs typeface="Levenim MT" panose="02010502060101010101" pitchFamily="2" charset="-79"/>
              </a:rPr>
              <a:t>negativas y </a:t>
            </a:r>
            <a:r>
              <a:rPr lang="es-CO" dirty="0" smtClean="0">
                <a:latin typeface="+mj-lt"/>
                <a:cs typeface="Levenim MT" panose="02010502060101010101" pitchFamily="2" charset="-79"/>
              </a:rPr>
              <a:t>18 </a:t>
            </a:r>
            <a:r>
              <a:rPr lang="es-CO" dirty="0" smtClean="0">
                <a:latin typeface="+mj-lt"/>
                <a:cs typeface="Levenim MT" panose="02010502060101010101" pitchFamily="2" charset="-79"/>
              </a:rPr>
              <a:t>positivas. </a:t>
            </a:r>
          </a:p>
          <a:p>
            <a:pPr algn="ctr">
              <a:buClr>
                <a:schemeClr val="accent5">
                  <a:lumMod val="75000"/>
                </a:schemeClr>
              </a:buClr>
            </a:pPr>
            <a:endParaRPr lang="es-CO" dirty="0" smtClean="0">
              <a:latin typeface="+mj-lt"/>
              <a:cs typeface="Levenim MT" panose="02010502060101010101" pitchFamily="2" charset="-79"/>
            </a:endParaRPr>
          </a:p>
          <a:p>
            <a:pPr algn="ctr">
              <a:buClr>
                <a:schemeClr val="accent5">
                  <a:lumMod val="75000"/>
                </a:schemeClr>
              </a:buClr>
            </a:pPr>
            <a:r>
              <a:rPr lang="es-CO" dirty="0" smtClean="0">
                <a:latin typeface="+mj-lt"/>
                <a:cs typeface="Levenim MT" panose="02010502060101010101" pitchFamily="2" charset="-79"/>
              </a:rPr>
              <a:t>El tiempo de publicación de la información de marca equivale a </a:t>
            </a:r>
            <a:r>
              <a:rPr lang="es-CO" dirty="0" smtClean="0">
                <a:latin typeface="+mj-lt"/>
                <a:cs typeface="Levenim MT" panose="02010502060101010101" pitchFamily="2" charset="-79"/>
              </a:rPr>
              <a:t>312 </a:t>
            </a:r>
            <a:r>
              <a:rPr lang="es-CO" dirty="0" smtClean="0">
                <a:latin typeface="+mj-lt"/>
                <a:cs typeface="Levenim MT" panose="02010502060101010101" pitchFamily="2" charset="-79"/>
              </a:rPr>
              <a:t>minutos al aire.</a:t>
            </a:r>
            <a:endParaRPr lang="es-CO" dirty="0">
              <a:latin typeface="+mj-lt"/>
              <a:cs typeface="Levenim MT" panose="02010502060101010101" pitchFamily="2" charset="-79"/>
            </a:endParaRPr>
          </a:p>
        </p:txBody>
      </p:sp>
      <p:graphicFrame>
        <p:nvGraphicFramePr>
          <p:cNvPr id="16" name="14 Gráfico"/>
          <p:cNvGraphicFramePr/>
          <p:nvPr>
            <p:extLst>
              <p:ext uri="{D42A27DB-BD31-4B8C-83A1-F6EECF244321}">
                <p14:modId xmlns:p14="http://schemas.microsoft.com/office/powerpoint/2010/main" val="1763431074"/>
              </p:ext>
            </p:extLst>
          </p:nvPr>
        </p:nvGraphicFramePr>
        <p:xfrm>
          <a:off x="1322084" y="1628800"/>
          <a:ext cx="4942661" cy="4930866"/>
        </p:xfrm>
        <a:graphic>
          <a:graphicData uri="http://schemas.openxmlformats.org/drawingml/2006/chart">
            <c:chart xmlns:c="http://schemas.openxmlformats.org/drawingml/2006/chart" xmlns:r="http://schemas.openxmlformats.org/officeDocument/2006/relationships" r:id="rId8"/>
          </a:graphicData>
        </a:graphic>
      </p:graphicFrame>
      <p:pic>
        <p:nvPicPr>
          <p:cNvPr id="11" name="10 Imagen"/>
          <p:cNvPicPr>
            <a:picLocks noChangeAspect="1"/>
          </p:cNvPicPr>
          <p:nvPr/>
        </p:nvPicPr>
        <p:blipFill rotWithShape="1">
          <a:blip r:embed="rId9">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2577745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rot="5400000">
            <a:off x="-2224037" y="2231054"/>
            <a:ext cx="6858001" cy="2395891"/>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2 Rectángulo"/>
          <p:cNvSpPr/>
          <p:nvPr/>
        </p:nvSpPr>
        <p:spPr>
          <a:xfrm>
            <a:off x="0" y="4593130"/>
            <a:ext cx="4356695" cy="1512168"/>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Rectángulo"/>
          <p:cNvSpPr/>
          <p:nvPr/>
        </p:nvSpPr>
        <p:spPr>
          <a:xfrm>
            <a:off x="4572720" y="4593130"/>
            <a:ext cx="7597056" cy="1512168"/>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CuadroTexto"/>
          <p:cNvSpPr txBox="1"/>
          <p:nvPr/>
        </p:nvSpPr>
        <p:spPr>
          <a:xfrm>
            <a:off x="5581052" y="4841382"/>
            <a:ext cx="6516824" cy="1015663"/>
          </a:xfrm>
          <a:prstGeom prst="rect">
            <a:avLst/>
          </a:prstGeom>
          <a:noFill/>
        </p:spPr>
        <p:txBody>
          <a:bodyPr wrap="square" rtlCol="0">
            <a:spAutoFit/>
          </a:bodyPr>
          <a:lstStyle/>
          <a:p>
            <a:pPr algn="r"/>
            <a:r>
              <a:rPr lang="es-CO" sz="6000" b="1" dirty="0" smtClean="0">
                <a:solidFill>
                  <a:schemeClr val="bg1"/>
                </a:solidFill>
              </a:rPr>
              <a:t>Entorno</a:t>
            </a:r>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79" y="188640"/>
            <a:ext cx="2284770" cy="1353939"/>
          </a:xfrm>
          <a:prstGeom prst="rect">
            <a:avLst/>
          </a:prstGeom>
        </p:spPr>
      </p:pic>
    </p:spTree>
    <p:extLst>
      <p:ext uri="{BB962C8B-B14F-4D97-AF65-F5344CB8AC3E}">
        <p14:creationId xmlns:p14="http://schemas.microsoft.com/office/powerpoint/2010/main" val="2552355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4083243825"/>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Rectángulo 14"/>
          <p:cNvSpPr/>
          <p:nvPr/>
        </p:nvSpPr>
        <p:spPr>
          <a:xfrm>
            <a:off x="6228903" y="2348880"/>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17" name="5 CuadroTexto"/>
          <p:cNvSpPr txBox="1"/>
          <p:nvPr/>
        </p:nvSpPr>
        <p:spPr>
          <a:xfrm>
            <a:off x="6372919" y="2457686"/>
            <a:ext cx="5112568" cy="3139321"/>
          </a:xfrm>
          <a:prstGeom prst="rect">
            <a:avLst/>
          </a:prstGeom>
          <a:solidFill>
            <a:schemeClr val="bg1">
              <a:lumMod val="95000"/>
            </a:schemeClr>
          </a:solidFill>
          <a:ln>
            <a:solidFill>
              <a:schemeClr val="bg1">
                <a:lumMod val="95000"/>
              </a:schemeClr>
            </a:solidFill>
          </a:ln>
        </p:spPr>
        <p:txBody>
          <a:bodyPr wrap="square" rtlCol="0">
            <a:spAutoFit/>
          </a:bodyPr>
          <a:lstStyle/>
          <a:p>
            <a:pPr algn="ctr">
              <a:buClr>
                <a:schemeClr val="accent5">
                  <a:lumMod val="75000"/>
                </a:schemeClr>
              </a:buClr>
            </a:pPr>
            <a:r>
              <a:rPr lang="es-CO" b="1" dirty="0" smtClean="0">
                <a:latin typeface="+mj-lt"/>
                <a:cs typeface="Levenim MT" panose="02010502060101010101" pitchFamily="2" charset="-79"/>
              </a:rPr>
              <a:t>En radio se registraron </a:t>
            </a:r>
            <a:r>
              <a:rPr lang="es-CO" b="1" dirty="0" smtClean="0">
                <a:latin typeface="+mj-lt"/>
                <a:cs typeface="Levenim MT" panose="02010502060101010101" pitchFamily="2" charset="-79"/>
              </a:rPr>
              <a:t>99 </a:t>
            </a:r>
            <a:r>
              <a:rPr lang="es-CO" b="1" dirty="0" smtClean="0">
                <a:latin typeface="+mj-lt"/>
                <a:cs typeface="Levenim MT" panose="02010502060101010101" pitchFamily="2" charset="-79"/>
              </a:rPr>
              <a:t>noticias en las que se mencionó al Instituto de Desarrollo Urbano.</a:t>
            </a:r>
          </a:p>
          <a:p>
            <a:pPr algn="ctr">
              <a:buClr>
                <a:schemeClr val="accent5">
                  <a:lumMod val="75000"/>
                </a:schemeClr>
              </a:buClr>
            </a:pPr>
            <a:endParaRPr lang="es-CO" dirty="0" smtClean="0">
              <a:latin typeface="+mj-lt"/>
              <a:cs typeface="Levenim MT" panose="02010502060101010101" pitchFamily="2" charset="-79"/>
            </a:endParaRPr>
          </a:p>
          <a:p>
            <a:pPr algn="ctr">
              <a:buClr>
                <a:schemeClr val="accent5">
                  <a:lumMod val="75000"/>
                </a:schemeClr>
              </a:buClr>
            </a:pPr>
            <a:r>
              <a:rPr lang="es-CO" dirty="0" smtClean="0">
                <a:latin typeface="+mj-lt"/>
                <a:cs typeface="Levenim MT" panose="02010502060101010101" pitchFamily="2" charset="-79"/>
              </a:rPr>
              <a:t>El 15 de </a:t>
            </a:r>
            <a:r>
              <a:rPr lang="es-CO" dirty="0" smtClean="0">
                <a:latin typeface="+mj-lt"/>
                <a:cs typeface="Levenim MT" panose="02010502060101010101" pitchFamily="2" charset="-79"/>
              </a:rPr>
              <a:t>diciembre, </a:t>
            </a:r>
            <a:r>
              <a:rPr lang="es-CO" dirty="0" smtClean="0">
                <a:latin typeface="+mj-lt"/>
                <a:cs typeface="Levenim MT" panose="02010502060101010101" pitchFamily="2" charset="-79"/>
              </a:rPr>
              <a:t>con </a:t>
            </a:r>
            <a:r>
              <a:rPr lang="es-CO" dirty="0" smtClean="0">
                <a:latin typeface="+mj-lt"/>
                <a:cs typeface="Levenim MT" panose="02010502060101010101" pitchFamily="2" charset="-79"/>
              </a:rPr>
              <a:t>16 </a:t>
            </a:r>
            <a:r>
              <a:rPr lang="es-CO" dirty="0" smtClean="0">
                <a:latin typeface="+mj-lt"/>
                <a:cs typeface="Levenim MT" panose="02010502060101010101" pitchFamily="2" charset="-79"/>
              </a:rPr>
              <a:t>registros, fue el día con mayor cantidad de noticias en radio</a:t>
            </a:r>
            <a:r>
              <a:rPr lang="es-CO" dirty="0">
                <a:latin typeface="+mj-lt"/>
                <a:cs typeface="Levenim MT" panose="02010502060101010101" pitchFamily="2" charset="-79"/>
              </a:rPr>
              <a:t>.</a:t>
            </a:r>
            <a:endParaRPr lang="es-CO" dirty="0" smtClean="0">
              <a:latin typeface="+mj-lt"/>
              <a:cs typeface="Levenim MT" panose="02010502060101010101" pitchFamily="2" charset="-79"/>
            </a:endParaRPr>
          </a:p>
          <a:p>
            <a:pPr algn="ctr">
              <a:buClr>
                <a:schemeClr val="accent5">
                  <a:lumMod val="75000"/>
                </a:schemeClr>
              </a:buClr>
            </a:pPr>
            <a:endParaRPr lang="es-CO" dirty="0">
              <a:latin typeface="+mj-lt"/>
              <a:cs typeface="Levenim MT" panose="02010502060101010101" pitchFamily="2" charset="-79"/>
            </a:endParaRPr>
          </a:p>
          <a:p>
            <a:pPr algn="ctr">
              <a:buClr>
                <a:schemeClr val="accent5">
                  <a:lumMod val="75000"/>
                </a:schemeClr>
              </a:buClr>
            </a:pPr>
            <a:r>
              <a:rPr lang="es-CO" dirty="0" smtClean="0">
                <a:latin typeface="+mj-lt"/>
                <a:cs typeface="Levenim MT" panose="02010502060101010101" pitchFamily="2" charset="-79"/>
              </a:rPr>
              <a:t>64 </a:t>
            </a:r>
            <a:r>
              <a:rPr lang="es-CO" dirty="0" smtClean="0">
                <a:latin typeface="+mj-lt"/>
                <a:cs typeface="Levenim MT" panose="02010502060101010101" pitchFamily="2" charset="-79"/>
              </a:rPr>
              <a:t>de las noticias fueron de tono neutro, </a:t>
            </a:r>
            <a:r>
              <a:rPr lang="es-CO" dirty="0" smtClean="0">
                <a:latin typeface="+mj-lt"/>
                <a:cs typeface="Levenim MT" panose="02010502060101010101" pitchFamily="2" charset="-79"/>
              </a:rPr>
              <a:t>22 </a:t>
            </a:r>
            <a:r>
              <a:rPr lang="es-CO" dirty="0" smtClean="0">
                <a:latin typeface="+mj-lt"/>
                <a:cs typeface="Levenim MT" panose="02010502060101010101" pitchFamily="2" charset="-79"/>
              </a:rPr>
              <a:t>positivas y </a:t>
            </a:r>
            <a:r>
              <a:rPr lang="es-CO" dirty="0" smtClean="0">
                <a:latin typeface="+mj-lt"/>
                <a:cs typeface="Levenim MT" panose="02010502060101010101" pitchFamily="2" charset="-79"/>
              </a:rPr>
              <a:t>13 negativas</a:t>
            </a:r>
            <a:r>
              <a:rPr lang="es-CO" dirty="0" smtClean="0">
                <a:latin typeface="+mj-lt"/>
                <a:cs typeface="Levenim MT" panose="02010502060101010101" pitchFamily="2" charset="-79"/>
              </a:rPr>
              <a:t>. </a:t>
            </a:r>
          </a:p>
          <a:p>
            <a:pPr algn="ctr">
              <a:buClr>
                <a:schemeClr val="accent5">
                  <a:lumMod val="75000"/>
                </a:schemeClr>
              </a:buClr>
            </a:pPr>
            <a:endParaRPr lang="es-CO" dirty="0" smtClean="0">
              <a:latin typeface="+mj-lt"/>
              <a:cs typeface="Levenim MT" panose="02010502060101010101" pitchFamily="2" charset="-79"/>
            </a:endParaRPr>
          </a:p>
          <a:p>
            <a:pPr algn="ctr">
              <a:buClr>
                <a:schemeClr val="accent5">
                  <a:lumMod val="75000"/>
                </a:schemeClr>
              </a:buClr>
            </a:pPr>
            <a:r>
              <a:rPr lang="es-CO" dirty="0" smtClean="0">
                <a:latin typeface="+mj-lt"/>
                <a:cs typeface="Levenim MT" panose="02010502060101010101" pitchFamily="2" charset="-79"/>
              </a:rPr>
              <a:t>El tiempo de publicación de la información de marca equivale a </a:t>
            </a:r>
            <a:r>
              <a:rPr lang="es-CO" dirty="0" smtClean="0">
                <a:latin typeface="+mj-lt"/>
                <a:cs typeface="Levenim MT" panose="02010502060101010101" pitchFamily="2" charset="-79"/>
              </a:rPr>
              <a:t>338 </a:t>
            </a:r>
            <a:r>
              <a:rPr lang="es-CO" dirty="0" smtClean="0">
                <a:latin typeface="+mj-lt"/>
                <a:cs typeface="Levenim MT" panose="02010502060101010101" pitchFamily="2" charset="-79"/>
              </a:rPr>
              <a:t>minutos al aire.</a:t>
            </a:r>
            <a:endParaRPr lang="es-CO" dirty="0">
              <a:latin typeface="+mj-lt"/>
              <a:cs typeface="Levenim MT" panose="02010502060101010101" pitchFamily="2" charset="-79"/>
            </a:endParaRPr>
          </a:p>
        </p:txBody>
      </p:sp>
      <p:graphicFrame>
        <p:nvGraphicFramePr>
          <p:cNvPr id="18" name="14 Gráfico"/>
          <p:cNvGraphicFramePr/>
          <p:nvPr>
            <p:extLst>
              <p:ext uri="{D42A27DB-BD31-4B8C-83A1-F6EECF244321}">
                <p14:modId xmlns:p14="http://schemas.microsoft.com/office/powerpoint/2010/main" val="552955293"/>
              </p:ext>
            </p:extLst>
          </p:nvPr>
        </p:nvGraphicFramePr>
        <p:xfrm>
          <a:off x="1539633" y="1628800"/>
          <a:ext cx="4942661" cy="4930866"/>
        </p:xfrm>
        <a:graphic>
          <a:graphicData uri="http://schemas.openxmlformats.org/drawingml/2006/chart">
            <c:chart xmlns:c="http://schemas.openxmlformats.org/drawingml/2006/chart" xmlns:r="http://schemas.openxmlformats.org/officeDocument/2006/relationships" r:id="rId8"/>
          </a:graphicData>
        </a:graphic>
      </p:graphicFrame>
      <p:pic>
        <p:nvPicPr>
          <p:cNvPr id="11" name="10 Imagen"/>
          <p:cNvPicPr>
            <a:picLocks noChangeAspect="1"/>
          </p:cNvPicPr>
          <p:nvPr/>
        </p:nvPicPr>
        <p:blipFill rotWithShape="1">
          <a:blip r:embed="rId9">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9604439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873558290"/>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5" name="14 Gráfico"/>
          <p:cNvGraphicFramePr/>
          <p:nvPr>
            <p:extLst>
              <p:ext uri="{D42A27DB-BD31-4B8C-83A1-F6EECF244321}">
                <p14:modId xmlns:p14="http://schemas.microsoft.com/office/powerpoint/2010/main" val="392769628"/>
              </p:ext>
            </p:extLst>
          </p:nvPr>
        </p:nvGraphicFramePr>
        <p:xfrm>
          <a:off x="1380695" y="1700808"/>
          <a:ext cx="4942661" cy="4930866"/>
        </p:xfrm>
        <a:graphic>
          <a:graphicData uri="http://schemas.openxmlformats.org/drawingml/2006/chart">
            <c:chart xmlns:c="http://schemas.openxmlformats.org/drawingml/2006/chart" xmlns:r="http://schemas.openxmlformats.org/officeDocument/2006/relationships" r:id="rId8"/>
          </a:graphicData>
        </a:graphic>
      </p:graphicFrame>
      <p:sp>
        <p:nvSpPr>
          <p:cNvPr id="17" name="Rectángulo 16"/>
          <p:cNvSpPr/>
          <p:nvPr/>
        </p:nvSpPr>
        <p:spPr>
          <a:xfrm>
            <a:off x="6580193" y="2403172"/>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18" name="5 CuadroTexto"/>
          <p:cNvSpPr txBox="1"/>
          <p:nvPr/>
        </p:nvSpPr>
        <p:spPr>
          <a:xfrm>
            <a:off x="6796217" y="2475180"/>
            <a:ext cx="4761278" cy="2970044"/>
          </a:xfrm>
          <a:prstGeom prst="rect">
            <a:avLst/>
          </a:prstGeom>
          <a:solidFill>
            <a:schemeClr val="bg1">
              <a:lumMod val="95000"/>
            </a:schemeClr>
          </a:solidFill>
          <a:ln>
            <a:solidFill>
              <a:schemeClr val="bg1">
                <a:lumMod val="95000"/>
              </a:schemeClr>
            </a:solidFill>
          </a:ln>
        </p:spPr>
        <p:txBody>
          <a:bodyPr wrap="square" rtlCol="0">
            <a:spAutoFit/>
          </a:bodyPr>
          <a:lstStyle/>
          <a:p>
            <a:pPr algn="ctr">
              <a:buClr>
                <a:schemeClr val="accent5">
                  <a:lumMod val="75000"/>
                </a:schemeClr>
              </a:buClr>
            </a:pPr>
            <a:r>
              <a:rPr lang="es-CO" sz="1700" b="1" dirty="0" smtClean="0">
                <a:latin typeface="+mj-lt"/>
                <a:cs typeface="Levenim MT" panose="02010502060101010101" pitchFamily="2" charset="-79"/>
              </a:rPr>
              <a:t>En impresos se registraron </a:t>
            </a:r>
            <a:r>
              <a:rPr lang="es-CO" sz="1700" b="1" dirty="0" smtClean="0">
                <a:latin typeface="+mj-lt"/>
                <a:cs typeface="Levenim MT" panose="02010502060101010101" pitchFamily="2" charset="-79"/>
              </a:rPr>
              <a:t>88 </a:t>
            </a:r>
            <a:r>
              <a:rPr lang="es-CO" sz="1700" b="1" dirty="0" smtClean="0">
                <a:latin typeface="+mj-lt"/>
                <a:cs typeface="Levenim MT" panose="02010502060101010101" pitchFamily="2" charset="-79"/>
              </a:rPr>
              <a:t>noticias en las que se mencionó al Instituto de Desarrollo Urbano.</a:t>
            </a:r>
          </a:p>
          <a:p>
            <a:pPr algn="ctr">
              <a:buClr>
                <a:schemeClr val="accent5">
                  <a:lumMod val="75000"/>
                </a:schemeClr>
              </a:buClr>
            </a:pPr>
            <a:endParaRPr lang="es-CO" sz="1700" dirty="0" smtClean="0">
              <a:latin typeface="+mj-lt"/>
              <a:cs typeface="Levenim MT" panose="02010502060101010101" pitchFamily="2" charset="-79"/>
            </a:endParaRPr>
          </a:p>
          <a:p>
            <a:pPr algn="ctr">
              <a:buClr>
                <a:schemeClr val="accent5">
                  <a:lumMod val="75000"/>
                </a:schemeClr>
              </a:buClr>
            </a:pPr>
            <a:r>
              <a:rPr lang="es-CO" sz="1700" dirty="0" smtClean="0">
                <a:latin typeface="+mj-lt"/>
                <a:cs typeface="Levenim MT" panose="02010502060101010101" pitchFamily="2" charset="-79"/>
              </a:rPr>
              <a:t>El </a:t>
            </a:r>
            <a:r>
              <a:rPr lang="es-CO" sz="1700" dirty="0">
                <a:latin typeface="+mj-lt"/>
                <a:cs typeface="Levenim MT" panose="02010502060101010101" pitchFamily="2" charset="-79"/>
              </a:rPr>
              <a:t>día con mayor número de noticias de marca en impresos fue el </a:t>
            </a:r>
            <a:r>
              <a:rPr lang="es-CO" sz="1700" dirty="0" smtClean="0">
                <a:latin typeface="+mj-lt"/>
                <a:cs typeface="Levenim MT" panose="02010502060101010101" pitchFamily="2" charset="-79"/>
              </a:rPr>
              <a:t>19 </a:t>
            </a:r>
            <a:r>
              <a:rPr lang="es-CO" sz="1700" dirty="0" smtClean="0">
                <a:latin typeface="+mj-lt"/>
                <a:cs typeface="Levenim MT" panose="02010502060101010101" pitchFamily="2" charset="-79"/>
              </a:rPr>
              <a:t>de </a:t>
            </a:r>
            <a:r>
              <a:rPr lang="es-CO" sz="1700" dirty="0" smtClean="0">
                <a:latin typeface="+mj-lt"/>
                <a:cs typeface="Levenim MT" panose="02010502060101010101" pitchFamily="2" charset="-79"/>
              </a:rPr>
              <a:t>diciembre, </a:t>
            </a:r>
            <a:r>
              <a:rPr lang="es-CO" sz="1700" dirty="0">
                <a:latin typeface="+mj-lt"/>
                <a:cs typeface="Levenim MT" panose="02010502060101010101" pitchFamily="2" charset="-79"/>
              </a:rPr>
              <a:t>con </a:t>
            </a:r>
            <a:r>
              <a:rPr lang="es-CO" sz="1700" dirty="0" smtClean="0">
                <a:latin typeface="+mj-lt"/>
                <a:cs typeface="Levenim MT" panose="02010502060101010101" pitchFamily="2" charset="-79"/>
              </a:rPr>
              <a:t>9 </a:t>
            </a:r>
            <a:r>
              <a:rPr lang="es-CO" sz="1700" dirty="0" smtClean="0">
                <a:latin typeface="+mj-lt"/>
                <a:cs typeface="Levenim MT" panose="02010502060101010101" pitchFamily="2" charset="-79"/>
              </a:rPr>
              <a:t>noticias. </a:t>
            </a:r>
          </a:p>
          <a:p>
            <a:pPr algn="ctr">
              <a:buClr>
                <a:schemeClr val="accent5">
                  <a:lumMod val="75000"/>
                </a:schemeClr>
              </a:buClr>
            </a:pPr>
            <a:endParaRPr lang="es-CO" sz="1700" dirty="0">
              <a:latin typeface="+mj-lt"/>
              <a:cs typeface="Levenim MT" panose="02010502060101010101" pitchFamily="2" charset="-79"/>
            </a:endParaRPr>
          </a:p>
          <a:p>
            <a:pPr algn="ctr">
              <a:buClr>
                <a:schemeClr val="accent5">
                  <a:lumMod val="75000"/>
                </a:schemeClr>
              </a:buClr>
            </a:pPr>
            <a:r>
              <a:rPr lang="es-CO" sz="1700" dirty="0" smtClean="0">
                <a:latin typeface="+mj-lt"/>
                <a:cs typeface="Levenim MT" panose="02010502060101010101" pitchFamily="2" charset="-79"/>
              </a:rPr>
              <a:t>En impresos, </a:t>
            </a:r>
            <a:r>
              <a:rPr lang="es-CO" sz="1700" dirty="0" smtClean="0">
                <a:latin typeface="+mj-lt"/>
                <a:cs typeface="Levenim MT" panose="02010502060101010101" pitchFamily="2" charset="-79"/>
              </a:rPr>
              <a:t>59 noticias </a:t>
            </a:r>
            <a:r>
              <a:rPr lang="es-CO" sz="1700" dirty="0" smtClean="0">
                <a:latin typeface="+mj-lt"/>
                <a:cs typeface="Levenim MT" panose="02010502060101010101" pitchFamily="2" charset="-79"/>
              </a:rPr>
              <a:t>fueron neutras, </a:t>
            </a:r>
            <a:r>
              <a:rPr lang="es-CO" sz="1700" dirty="0" smtClean="0">
                <a:latin typeface="+mj-lt"/>
                <a:cs typeface="Levenim MT" panose="02010502060101010101" pitchFamily="2" charset="-79"/>
              </a:rPr>
              <a:t>18 positivas </a:t>
            </a:r>
            <a:r>
              <a:rPr lang="es-CO" sz="1700" dirty="0" smtClean="0">
                <a:latin typeface="+mj-lt"/>
                <a:cs typeface="Levenim MT" panose="02010502060101010101" pitchFamily="2" charset="-79"/>
              </a:rPr>
              <a:t>y </a:t>
            </a:r>
            <a:r>
              <a:rPr lang="es-CO" sz="1700" dirty="0" smtClean="0">
                <a:latin typeface="+mj-lt"/>
                <a:cs typeface="Levenim MT" panose="02010502060101010101" pitchFamily="2" charset="-79"/>
              </a:rPr>
              <a:t>11 </a:t>
            </a:r>
            <a:r>
              <a:rPr lang="es-CO" sz="1700" dirty="0" smtClean="0">
                <a:latin typeface="+mj-lt"/>
                <a:cs typeface="Levenim MT" panose="02010502060101010101" pitchFamily="2" charset="-79"/>
              </a:rPr>
              <a:t>negativas.</a:t>
            </a:r>
          </a:p>
          <a:p>
            <a:pPr algn="ctr">
              <a:buClr>
                <a:schemeClr val="accent5">
                  <a:lumMod val="75000"/>
                </a:schemeClr>
              </a:buClr>
            </a:pPr>
            <a:endParaRPr lang="es-CO" sz="1700" dirty="0">
              <a:latin typeface="+mj-lt"/>
              <a:cs typeface="Levenim MT" panose="02010502060101010101" pitchFamily="2" charset="-79"/>
            </a:endParaRPr>
          </a:p>
          <a:p>
            <a:pPr algn="ctr">
              <a:buClr>
                <a:schemeClr val="accent5">
                  <a:lumMod val="75000"/>
                </a:schemeClr>
              </a:buClr>
            </a:pPr>
            <a:r>
              <a:rPr lang="es-CO" sz="1700" dirty="0" smtClean="0">
                <a:latin typeface="+mj-lt"/>
                <a:cs typeface="Levenim MT" panose="02010502060101010101" pitchFamily="2" charset="-79"/>
              </a:rPr>
              <a:t>Se registraron </a:t>
            </a:r>
            <a:r>
              <a:rPr lang="es-CO" sz="1700" dirty="0" smtClean="0">
                <a:latin typeface="+mj-lt"/>
                <a:cs typeface="Levenim MT" panose="02010502060101010101" pitchFamily="2" charset="-79"/>
              </a:rPr>
              <a:t>3 </a:t>
            </a:r>
            <a:r>
              <a:rPr lang="es-CO" sz="1700" dirty="0" smtClean="0">
                <a:latin typeface="+mj-lt"/>
                <a:cs typeface="Levenim MT" panose="02010502060101010101" pitchFamily="2" charset="-79"/>
              </a:rPr>
              <a:t>columnas de </a:t>
            </a:r>
            <a:r>
              <a:rPr lang="es-CO" sz="1700" dirty="0" smtClean="0">
                <a:latin typeface="+mj-lt"/>
                <a:cs typeface="Levenim MT" panose="02010502060101010101" pitchFamily="2" charset="-79"/>
              </a:rPr>
              <a:t>opinión y 2 </a:t>
            </a:r>
            <a:r>
              <a:rPr lang="es-CO" sz="1700" dirty="0" smtClean="0">
                <a:latin typeface="+mj-lt"/>
                <a:cs typeface="Levenim MT" panose="02010502060101010101" pitchFamily="2" charset="-79"/>
              </a:rPr>
              <a:t>menciones en </a:t>
            </a:r>
            <a:r>
              <a:rPr lang="es-CO" sz="1700" dirty="0" smtClean="0">
                <a:latin typeface="+mj-lt"/>
                <a:cs typeface="Levenim MT" panose="02010502060101010101" pitchFamily="2" charset="-79"/>
              </a:rPr>
              <a:t>portada.</a:t>
            </a:r>
            <a:endParaRPr lang="es-CO" sz="1700" dirty="0" smtClean="0">
              <a:latin typeface="+mj-lt"/>
              <a:cs typeface="Levenim MT" panose="02010502060101010101" pitchFamily="2" charset="-79"/>
            </a:endParaRPr>
          </a:p>
        </p:txBody>
      </p:sp>
      <p:pic>
        <p:nvPicPr>
          <p:cNvPr id="11" name="10 Imagen"/>
          <p:cNvPicPr>
            <a:picLocks noChangeAspect="1"/>
          </p:cNvPicPr>
          <p:nvPr/>
        </p:nvPicPr>
        <p:blipFill rotWithShape="1">
          <a:blip r:embed="rId9">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1494026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3721058353"/>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5" name="14 Gráfico"/>
          <p:cNvGraphicFramePr/>
          <p:nvPr>
            <p:extLst>
              <p:ext uri="{D42A27DB-BD31-4B8C-83A1-F6EECF244321}">
                <p14:modId xmlns:p14="http://schemas.microsoft.com/office/powerpoint/2010/main" val="3840681230"/>
              </p:ext>
            </p:extLst>
          </p:nvPr>
        </p:nvGraphicFramePr>
        <p:xfrm>
          <a:off x="1673536" y="1700808"/>
          <a:ext cx="4942661" cy="4930866"/>
        </p:xfrm>
        <a:graphic>
          <a:graphicData uri="http://schemas.openxmlformats.org/drawingml/2006/chart">
            <c:chart xmlns:c="http://schemas.openxmlformats.org/drawingml/2006/chart" xmlns:r="http://schemas.openxmlformats.org/officeDocument/2006/relationships" r:id="rId8"/>
          </a:graphicData>
        </a:graphic>
      </p:graphicFrame>
      <p:sp>
        <p:nvSpPr>
          <p:cNvPr id="17" name="Rectángulo 16"/>
          <p:cNvSpPr/>
          <p:nvPr/>
        </p:nvSpPr>
        <p:spPr>
          <a:xfrm>
            <a:off x="6508185" y="2378379"/>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18" name="5 CuadroTexto"/>
          <p:cNvSpPr txBox="1"/>
          <p:nvPr/>
        </p:nvSpPr>
        <p:spPr>
          <a:xfrm>
            <a:off x="6724209" y="2450387"/>
            <a:ext cx="4761278" cy="3493264"/>
          </a:xfrm>
          <a:prstGeom prst="rect">
            <a:avLst/>
          </a:prstGeom>
          <a:solidFill>
            <a:schemeClr val="bg1">
              <a:lumMod val="95000"/>
            </a:schemeClr>
          </a:solidFill>
          <a:ln>
            <a:solidFill>
              <a:schemeClr val="bg1">
                <a:lumMod val="95000"/>
              </a:schemeClr>
            </a:solidFill>
          </a:ln>
        </p:spPr>
        <p:txBody>
          <a:bodyPr wrap="square" rtlCol="0">
            <a:spAutoFit/>
          </a:bodyPr>
          <a:lstStyle/>
          <a:p>
            <a:pPr algn="ctr">
              <a:buClr>
                <a:schemeClr val="accent5">
                  <a:lumMod val="75000"/>
                </a:schemeClr>
              </a:buClr>
            </a:pPr>
            <a:r>
              <a:rPr lang="es-CO" sz="1700" b="1" dirty="0" smtClean="0">
                <a:latin typeface="+mj-lt"/>
                <a:cs typeface="Levenim MT" panose="02010502060101010101" pitchFamily="2" charset="-79"/>
              </a:rPr>
              <a:t>En Internet se registraron </a:t>
            </a:r>
            <a:r>
              <a:rPr lang="es-CO" sz="1700" b="1" dirty="0" smtClean="0">
                <a:latin typeface="+mj-lt"/>
                <a:cs typeface="Levenim MT" panose="02010502060101010101" pitchFamily="2" charset="-79"/>
              </a:rPr>
              <a:t>124 </a:t>
            </a:r>
            <a:r>
              <a:rPr lang="es-CO" sz="1700" b="1" dirty="0" smtClean="0">
                <a:latin typeface="+mj-lt"/>
                <a:cs typeface="Levenim MT" panose="02010502060101010101" pitchFamily="2" charset="-79"/>
              </a:rPr>
              <a:t>noticias en las que se mencionó al Instituto de Desarrollo Urbano.</a:t>
            </a:r>
          </a:p>
          <a:p>
            <a:pPr algn="ctr">
              <a:buClr>
                <a:schemeClr val="accent5">
                  <a:lumMod val="75000"/>
                </a:schemeClr>
              </a:buClr>
            </a:pPr>
            <a:endParaRPr lang="es-CO" sz="1700" dirty="0" smtClean="0">
              <a:latin typeface="+mj-lt"/>
              <a:cs typeface="Levenim MT" panose="02010502060101010101" pitchFamily="2" charset="-79"/>
            </a:endParaRPr>
          </a:p>
          <a:p>
            <a:pPr algn="ctr">
              <a:buClr>
                <a:schemeClr val="accent5">
                  <a:lumMod val="75000"/>
                </a:schemeClr>
              </a:buClr>
            </a:pPr>
            <a:r>
              <a:rPr lang="es-CO" sz="1700" dirty="0" smtClean="0">
                <a:cs typeface="Levenim MT" panose="02010502060101010101" pitchFamily="2" charset="-79"/>
              </a:rPr>
              <a:t>El </a:t>
            </a:r>
            <a:r>
              <a:rPr lang="es-CO" sz="1700" dirty="0" smtClean="0">
                <a:cs typeface="Levenim MT" panose="02010502060101010101" pitchFamily="2" charset="-79"/>
              </a:rPr>
              <a:t>4 </a:t>
            </a:r>
            <a:r>
              <a:rPr lang="es-CO" sz="1700" dirty="0" smtClean="0">
                <a:cs typeface="Levenim MT" panose="02010502060101010101" pitchFamily="2" charset="-79"/>
              </a:rPr>
              <a:t>de </a:t>
            </a:r>
            <a:r>
              <a:rPr lang="es-CO" sz="1700" dirty="0" smtClean="0">
                <a:cs typeface="Levenim MT" panose="02010502060101010101" pitchFamily="2" charset="-79"/>
              </a:rPr>
              <a:t>diciembre, </a:t>
            </a:r>
            <a:r>
              <a:rPr lang="es-CO" sz="1700" dirty="0">
                <a:cs typeface="Levenim MT" panose="02010502060101010101" pitchFamily="2" charset="-79"/>
              </a:rPr>
              <a:t>con </a:t>
            </a:r>
            <a:r>
              <a:rPr lang="es-CO" sz="1700" dirty="0" smtClean="0">
                <a:cs typeface="Levenim MT" panose="02010502060101010101" pitchFamily="2" charset="-79"/>
              </a:rPr>
              <a:t>14 </a:t>
            </a:r>
            <a:r>
              <a:rPr lang="es-CO" sz="1700" dirty="0" smtClean="0">
                <a:cs typeface="Levenim MT" panose="02010502060101010101" pitchFamily="2" charset="-79"/>
              </a:rPr>
              <a:t>registros</a:t>
            </a:r>
            <a:r>
              <a:rPr lang="es-CO" sz="1700" dirty="0">
                <a:cs typeface="Levenim MT" panose="02010502060101010101" pitchFamily="2" charset="-79"/>
              </a:rPr>
              <a:t>, fue el día con mayor cantidad de noticias en </a:t>
            </a:r>
            <a:r>
              <a:rPr lang="es-CO" sz="1700" dirty="0" smtClean="0">
                <a:cs typeface="Levenim MT" panose="02010502060101010101" pitchFamily="2" charset="-79"/>
              </a:rPr>
              <a:t>Internet.</a:t>
            </a:r>
          </a:p>
          <a:p>
            <a:pPr algn="ctr">
              <a:buClr>
                <a:schemeClr val="accent5">
                  <a:lumMod val="75000"/>
                </a:schemeClr>
              </a:buClr>
            </a:pPr>
            <a:endParaRPr lang="es-CO" sz="1700" dirty="0" smtClean="0">
              <a:latin typeface="+mj-lt"/>
              <a:cs typeface="Levenim MT" panose="02010502060101010101" pitchFamily="2" charset="-79"/>
            </a:endParaRPr>
          </a:p>
          <a:p>
            <a:pPr algn="ctr">
              <a:buClr>
                <a:schemeClr val="accent5">
                  <a:lumMod val="75000"/>
                </a:schemeClr>
              </a:buClr>
            </a:pPr>
            <a:endParaRPr lang="es-CO" sz="1700" dirty="0">
              <a:latin typeface="+mj-lt"/>
              <a:cs typeface="Levenim MT" panose="02010502060101010101" pitchFamily="2" charset="-79"/>
            </a:endParaRPr>
          </a:p>
          <a:p>
            <a:pPr algn="ctr">
              <a:buClr>
                <a:schemeClr val="accent5">
                  <a:lumMod val="75000"/>
                </a:schemeClr>
              </a:buClr>
            </a:pPr>
            <a:r>
              <a:rPr lang="es-CO" sz="1700" dirty="0" smtClean="0">
                <a:latin typeface="+mj-lt"/>
                <a:cs typeface="Levenim MT" panose="02010502060101010101" pitchFamily="2" charset="-79"/>
              </a:rPr>
              <a:t>En Internet, </a:t>
            </a:r>
            <a:r>
              <a:rPr lang="es-CO" sz="1700" dirty="0" smtClean="0">
                <a:latin typeface="+mj-lt"/>
                <a:cs typeface="Levenim MT" panose="02010502060101010101" pitchFamily="2" charset="-79"/>
              </a:rPr>
              <a:t>86 </a:t>
            </a:r>
            <a:r>
              <a:rPr lang="es-CO" sz="1700" dirty="0" smtClean="0">
                <a:latin typeface="+mj-lt"/>
                <a:cs typeface="Levenim MT" panose="02010502060101010101" pitchFamily="2" charset="-79"/>
              </a:rPr>
              <a:t>noticias fueron neutras, </a:t>
            </a:r>
            <a:r>
              <a:rPr lang="es-CO" sz="1700" dirty="0" smtClean="0">
                <a:latin typeface="+mj-lt"/>
                <a:cs typeface="Levenim MT" panose="02010502060101010101" pitchFamily="2" charset="-79"/>
              </a:rPr>
              <a:t> 20 negativas y </a:t>
            </a:r>
            <a:r>
              <a:rPr lang="es-CO" sz="1700" dirty="0">
                <a:cs typeface="Levenim MT" panose="02010502060101010101" pitchFamily="2" charset="-79"/>
              </a:rPr>
              <a:t>18 positivas </a:t>
            </a:r>
            <a:r>
              <a:rPr lang="es-CO" sz="1700" dirty="0" smtClean="0">
                <a:latin typeface="+mj-lt"/>
                <a:cs typeface="Levenim MT" panose="02010502060101010101" pitchFamily="2" charset="-79"/>
              </a:rPr>
              <a:t>.</a:t>
            </a:r>
            <a:endParaRPr lang="es-CO" sz="1700" dirty="0" smtClean="0">
              <a:latin typeface="+mj-lt"/>
              <a:cs typeface="Levenim MT" panose="02010502060101010101" pitchFamily="2" charset="-79"/>
            </a:endParaRPr>
          </a:p>
          <a:p>
            <a:pPr algn="ctr">
              <a:buClr>
                <a:schemeClr val="accent5">
                  <a:lumMod val="75000"/>
                </a:schemeClr>
              </a:buClr>
            </a:pPr>
            <a:endParaRPr lang="es-CO" sz="1700" dirty="0">
              <a:latin typeface="+mj-lt"/>
              <a:cs typeface="Levenim MT" panose="02010502060101010101" pitchFamily="2" charset="-79"/>
            </a:endParaRPr>
          </a:p>
          <a:p>
            <a:pPr algn="ctr">
              <a:buClr>
                <a:schemeClr val="accent5">
                  <a:lumMod val="75000"/>
                </a:schemeClr>
              </a:buClr>
            </a:pPr>
            <a:r>
              <a:rPr lang="es-CO" sz="1700" dirty="0" smtClean="0">
                <a:latin typeface="+mj-lt"/>
                <a:cs typeface="Levenim MT" panose="02010502060101010101" pitchFamily="2" charset="-79"/>
              </a:rPr>
              <a:t>Lunes </a:t>
            </a:r>
            <a:r>
              <a:rPr lang="es-CO" sz="1700" dirty="0" smtClean="0">
                <a:latin typeface="+mj-lt"/>
                <a:cs typeface="Levenim MT" panose="02010502060101010101" pitchFamily="2" charset="-79"/>
              </a:rPr>
              <a:t>fue el día donde más menciones se registraron del IDU en los portales de Internet.</a:t>
            </a:r>
          </a:p>
          <a:p>
            <a:pPr algn="ctr">
              <a:buClr>
                <a:schemeClr val="accent5">
                  <a:lumMod val="75000"/>
                </a:schemeClr>
              </a:buClr>
            </a:pPr>
            <a:endParaRPr lang="es-CO" sz="1700" dirty="0" smtClean="0">
              <a:latin typeface="+mj-lt"/>
              <a:cs typeface="Levenim MT" panose="02010502060101010101" pitchFamily="2" charset="-79"/>
            </a:endParaRPr>
          </a:p>
        </p:txBody>
      </p:sp>
      <p:pic>
        <p:nvPicPr>
          <p:cNvPr id="11" name="10 Imagen"/>
          <p:cNvPicPr>
            <a:picLocks noChangeAspect="1"/>
          </p:cNvPicPr>
          <p:nvPr/>
        </p:nvPicPr>
        <p:blipFill rotWithShape="1">
          <a:blip r:embed="rId9">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36895539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3798439376"/>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10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graphicFrame>
        <p:nvGraphicFramePr>
          <p:cNvPr id="8" name="Gráfico 7"/>
          <p:cNvGraphicFramePr/>
          <p:nvPr>
            <p:extLst>
              <p:ext uri="{D42A27DB-BD31-4B8C-83A1-F6EECF244321}">
                <p14:modId xmlns:p14="http://schemas.microsoft.com/office/powerpoint/2010/main" val="3326046608"/>
              </p:ext>
            </p:extLst>
          </p:nvPr>
        </p:nvGraphicFramePr>
        <p:xfrm>
          <a:off x="1692399" y="1656453"/>
          <a:ext cx="9937104" cy="3640499"/>
        </p:xfrm>
        <a:graphic>
          <a:graphicData uri="http://schemas.openxmlformats.org/drawingml/2006/chart">
            <c:chart xmlns:c="http://schemas.openxmlformats.org/drawingml/2006/chart" xmlns:r="http://schemas.openxmlformats.org/officeDocument/2006/relationships" r:id="rId9"/>
          </a:graphicData>
        </a:graphic>
      </p:graphicFrame>
      <p:sp>
        <p:nvSpPr>
          <p:cNvPr id="14" name="Rectángulo 13"/>
          <p:cNvSpPr/>
          <p:nvPr/>
        </p:nvSpPr>
        <p:spPr>
          <a:xfrm>
            <a:off x="2556495" y="5733256"/>
            <a:ext cx="8208912" cy="553998"/>
          </a:xfrm>
          <a:prstGeom prst="rect">
            <a:avLst/>
          </a:prstGeom>
          <a:solidFill>
            <a:schemeClr val="bg1">
              <a:lumMod val="95000"/>
            </a:schemeClr>
          </a:solidFill>
          <a:ln w="76200">
            <a:solidFill>
              <a:schemeClr val="bg1">
                <a:lumMod val="95000"/>
              </a:schemeClr>
            </a:solidFill>
          </a:ln>
        </p:spPr>
        <p:txBody>
          <a:bodyPr wrap="square">
            <a:spAutoFit/>
          </a:bodyPr>
          <a:lstStyle/>
          <a:p>
            <a:pPr algn="ctr"/>
            <a:r>
              <a:rPr lang="es-CO" sz="1500" dirty="0" smtClean="0">
                <a:latin typeface="Tahoma" panose="020B0604030504040204" pitchFamily="34" charset="0"/>
                <a:ea typeface="Tahoma" panose="020B0604030504040204" pitchFamily="34" charset="0"/>
                <a:cs typeface="Tahoma" panose="020B0604030504040204" pitchFamily="34" charset="0"/>
              </a:rPr>
              <a:t>En comparación con tras entidades del Distrito, el IDU ocupa el </a:t>
            </a:r>
            <a:r>
              <a:rPr lang="es-CO" sz="1500" dirty="0" smtClean="0">
                <a:latin typeface="Tahoma" panose="020B0604030504040204" pitchFamily="34" charset="0"/>
                <a:ea typeface="Tahoma" panose="020B0604030504040204" pitchFamily="34" charset="0"/>
                <a:cs typeface="Tahoma" panose="020B0604030504040204" pitchFamily="34" charset="0"/>
              </a:rPr>
              <a:t>segundo lugar </a:t>
            </a:r>
            <a:r>
              <a:rPr lang="es-CO" sz="1500" dirty="0" smtClean="0">
                <a:latin typeface="Tahoma" panose="020B0604030504040204" pitchFamily="34" charset="0"/>
                <a:ea typeface="Tahoma" panose="020B0604030504040204" pitchFamily="34" charset="0"/>
                <a:cs typeface="Tahoma" panose="020B0604030504040204" pitchFamily="34" charset="0"/>
              </a:rPr>
              <a:t>en cuanto cantidad de noticias durante </a:t>
            </a:r>
            <a:r>
              <a:rPr lang="es-CO" sz="1500" dirty="0" smtClean="0">
                <a:latin typeface="Tahoma" panose="020B0604030504040204" pitchFamily="34" charset="0"/>
                <a:ea typeface="Tahoma" panose="020B0604030504040204" pitchFamily="34" charset="0"/>
                <a:cs typeface="Tahoma" panose="020B0604030504040204" pitchFamily="34" charset="0"/>
              </a:rPr>
              <a:t>diciembre.</a:t>
            </a:r>
            <a:endParaRPr lang="es-CO" sz="15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916626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406701059"/>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8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
        <p:nvSpPr>
          <p:cNvPr id="10" name="CuadroTexto 9"/>
          <p:cNvSpPr txBox="1"/>
          <p:nvPr/>
        </p:nvSpPr>
        <p:spPr>
          <a:xfrm>
            <a:off x="6681520" y="2103100"/>
            <a:ext cx="3363805" cy="1169551"/>
          </a:xfrm>
          <a:prstGeom prst="rect">
            <a:avLst/>
          </a:prstGeom>
          <a:solidFill>
            <a:schemeClr val="bg1">
              <a:lumMod val="95000"/>
            </a:schemeClr>
          </a:solidFill>
          <a:ln w="76200">
            <a:solidFill>
              <a:schemeClr val="bg1">
                <a:lumMod val="95000"/>
              </a:schemeClr>
            </a:solidFill>
          </a:ln>
        </p:spPr>
        <p:txBody>
          <a:bodyPr wrap="square" rtlCol="0">
            <a:spAutoFit/>
          </a:bodyPr>
          <a:lstStyle/>
          <a:p>
            <a:pPr algn="just"/>
            <a:r>
              <a:rPr lang="es-CO" sz="1400" dirty="0" smtClean="0">
                <a:latin typeface="Tahoma" panose="020B0604030504040204" pitchFamily="34" charset="0"/>
                <a:ea typeface="Tahoma" panose="020B0604030504040204" pitchFamily="34" charset="0"/>
                <a:cs typeface="Tahoma" panose="020B0604030504040204" pitchFamily="34" charset="0"/>
              </a:rPr>
              <a:t>‘Malla vial - quejas’ </a:t>
            </a:r>
            <a:r>
              <a:rPr lang="es-CO" sz="1400" dirty="0" smtClean="0">
                <a:latin typeface="Tahoma" panose="020B0604030504040204" pitchFamily="34" charset="0"/>
                <a:ea typeface="Tahoma" panose="020B0604030504040204" pitchFamily="34" charset="0"/>
                <a:cs typeface="Tahoma" panose="020B0604030504040204" pitchFamily="34" charset="0"/>
              </a:rPr>
              <a:t>fue el tema más representativo en las noticias de marca </a:t>
            </a:r>
            <a:r>
              <a:rPr lang="es-CO" sz="1400" dirty="0" smtClean="0">
                <a:latin typeface="Tahoma" panose="020B0604030504040204" pitchFamily="34" charset="0"/>
                <a:ea typeface="Tahoma" panose="020B0604030504040204" pitchFamily="34" charset="0"/>
                <a:cs typeface="Tahoma" panose="020B0604030504040204" pitchFamily="34" charset="0"/>
              </a:rPr>
              <a:t>(76 </a:t>
            </a:r>
            <a:r>
              <a:rPr lang="es-CO" sz="1400" dirty="0" smtClean="0">
                <a:latin typeface="Tahoma" panose="020B0604030504040204" pitchFamily="34" charset="0"/>
                <a:ea typeface="Tahoma" panose="020B0604030504040204" pitchFamily="34" charset="0"/>
                <a:cs typeface="Tahoma" panose="020B0604030504040204" pitchFamily="34" charset="0"/>
              </a:rPr>
              <a:t>noticias). </a:t>
            </a:r>
            <a:r>
              <a:rPr lang="es-CO" sz="1400" dirty="0" smtClean="0">
                <a:latin typeface="Tahoma" panose="020B0604030504040204" pitchFamily="34" charset="0"/>
                <a:ea typeface="Tahoma" panose="020B0604030504040204" pitchFamily="34" charset="0"/>
                <a:cs typeface="Tahoma" panose="020B0604030504040204" pitchFamily="34" charset="0"/>
              </a:rPr>
              <a:t>‘Movilidad’ </a:t>
            </a:r>
            <a:r>
              <a:rPr lang="es-CO" sz="1400" dirty="0" smtClean="0">
                <a:latin typeface="Tahoma" panose="020B0604030504040204" pitchFamily="34" charset="0"/>
                <a:ea typeface="Tahoma" panose="020B0604030504040204" pitchFamily="34" charset="0"/>
                <a:cs typeface="Tahoma" panose="020B0604030504040204" pitchFamily="34" charset="0"/>
              </a:rPr>
              <a:t>fue el tema más replicado en las noticias de entorno </a:t>
            </a:r>
            <a:r>
              <a:rPr lang="es-CO" sz="1400" dirty="0" smtClean="0">
                <a:latin typeface="Tahoma" panose="020B0604030504040204" pitchFamily="34" charset="0"/>
                <a:ea typeface="Tahoma" panose="020B0604030504040204" pitchFamily="34" charset="0"/>
                <a:cs typeface="Tahoma" panose="020B0604030504040204" pitchFamily="34" charset="0"/>
              </a:rPr>
              <a:t>(154 </a:t>
            </a:r>
            <a:r>
              <a:rPr lang="es-CO" sz="1400" dirty="0" smtClean="0">
                <a:latin typeface="Tahoma" panose="020B0604030504040204" pitchFamily="34" charset="0"/>
                <a:ea typeface="Tahoma" panose="020B0604030504040204" pitchFamily="34" charset="0"/>
                <a:cs typeface="Tahoma" panose="020B0604030504040204" pitchFamily="34" charset="0"/>
              </a:rPr>
              <a:t>noticias).</a:t>
            </a:r>
          </a:p>
        </p:txBody>
      </p:sp>
      <p:sp>
        <p:nvSpPr>
          <p:cNvPr id="14" name="Rectángulo 13"/>
          <p:cNvSpPr/>
          <p:nvPr/>
        </p:nvSpPr>
        <p:spPr>
          <a:xfrm>
            <a:off x="3001821" y="1700860"/>
            <a:ext cx="3391341" cy="1169551"/>
          </a:xfrm>
          <a:prstGeom prst="rect">
            <a:avLst/>
          </a:prstGeom>
          <a:solidFill>
            <a:schemeClr val="bg1">
              <a:lumMod val="95000"/>
            </a:schemeClr>
          </a:solidFill>
          <a:ln w="76200">
            <a:solidFill>
              <a:schemeClr val="bg1">
                <a:lumMod val="95000"/>
              </a:schemeClr>
            </a:solidFill>
          </a:ln>
        </p:spPr>
        <p:txBody>
          <a:bodyPr wrap="square">
            <a:spAutoFit/>
          </a:bodyPr>
          <a:lstStyle/>
          <a:p>
            <a:pPr algn="just"/>
            <a:r>
              <a:rPr lang="es-CO" sz="1400" dirty="0" smtClean="0">
                <a:latin typeface="Tahoma" panose="020B0604030504040204" pitchFamily="34" charset="0"/>
                <a:ea typeface="Tahoma" panose="020B0604030504040204" pitchFamily="34" charset="0"/>
                <a:cs typeface="Tahoma" panose="020B0604030504040204" pitchFamily="34" charset="0"/>
              </a:rPr>
              <a:t>El tema del que más habló la directora del IDU Yaneth Mantilla fue </a:t>
            </a:r>
            <a:r>
              <a:rPr lang="es-CO" sz="1400" dirty="0" smtClean="0">
                <a:latin typeface="Tahoma" panose="020B0604030504040204" pitchFamily="34" charset="0"/>
                <a:ea typeface="Tahoma" panose="020B0604030504040204" pitchFamily="34" charset="0"/>
                <a:cs typeface="Tahoma" panose="020B0604030504040204" pitchFamily="34" charset="0"/>
              </a:rPr>
              <a:t>sobre el balance de los principales proyectos de la ciudad, la troncal de Transmilenio por la séptima y la adjudicación de la ALO. </a:t>
            </a:r>
            <a:endParaRPr lang="es-CO" sz="1400" dirty="0">
              <a:latin typeface="Tahoma" panose="020B0604030504040204" pitchFamily="34" charset="0"/>
              <a:ea typeface="Tahoma" panose="020B0604030504040204" pitchFamily="34" charset="0"/>
              <a:cs typeface="Tahoma" panose="020B0604030504040204" pitchFamily="34" charset="0"/>
            </a:endParaRPr>
          </a:p>
        </p:txBody>
      </p:sp>
      <p:sp>
        <p:nvSpPr>
          <p:cNvPr id="16" name="Rectángulo 15"/>
          <p:cNvSpPr/>
          <p:nvPr/>
        </p:nvSpPr>
        <p:spPr>
          <a:xfrm>
            <a:off x="3001820" y="4459424"/>
            <a:ext cx="3449533" cy="954107"/>
          </a:xfrm>
          <a:prstGeom prst="rect">
            <a:avLst/>
          </a:prstGeom>
          <a:solidFill>
            <a:schemeClr val="bg1">
              <a:lumMod val="95000"/>
            </a:schemeClr>
          </a:solidFill>
          <a:ln w="76200">
            <a:solidFill>
              <a:schemeClr val="bg1">
                <a:lumMod val="95000"/>
              </a:schemeClr>
            </a:solidFill>
          </a:ln>
        </p:spPr>
        <p:txBody>
          <a:bodyPr wrap="square">
            <a:spAutoFit/>
          </a:bodyPr>
          <a:lstStyle/>
          <a:p>
            <a:pPr algn="just"/>
            <a:r>
              <a:rPr lang="es-CO" sz="1400" dirty="0" smtClean="0">
                <a:latin typeface="Tahoma" panose="020B0604030504040204" pitchFamily="34" charset="0"/>
                <a:ea typeface="Tahoma" panose="020B0604030504040204" pitchFamily="34" charset="0"/>
                <a:cs typeface="Tahoma" panose="020B0604030504040204" pitchFamily="34" charset="0"/>
              </a:rPr>
              <a:t>Viernes</a:t>
            </a:r>
            <a:r>
              <a:rPr lang="es-CO" sz="1400" dirty="0" smtClean="0">
                <a:latin typeface="Tahoma" panose="020B0604030504040204" pitchFamily="34" charset="0"/>
                <a:ea typeface="Tahoma" panose="020B0604030504040204" pitchFamily="34" charset="0"/>
                <a:cs typeface="Tahoma" panose="020B0604030504040204" pitchFamily="34" charset="0"/>
              </a:rPr>
              <a:t> </a:t>
            </a:r>
            <a:r>
              <a:rPr lang="es-CO" sz="1400" dirty="0" smtClean="0">
                <a:latin typeface="Tahoma" panose="020B0604030504040204" pitchFamily="34" charset="0"/>
                <a:ea typeface="Tahoma" panose="020B0604030504040204" pitchFamily="34" charset="0"/>
                <a:cs typeface="Tahoma" panose="020B0604030504040204" pitchFamily="34" charset="0"/>
              </a:rPr>
              <a:t>fueron los días de la semana  donde más menciones de la entidad se registraron, </a:t>
            </a:r>
            <a:r>
              <a:rPr lang="es-CO" sz="1400" dirty="0" smtClean="0">
                <a:latin typeface="Tahoma" panose="020B0604030504040204" pitchFamily="34" charset="0"/>
                <a:ea typeface="Tahoma" panose="020B0604030504040204" pitchFamily="34" charset="0"/>
                <a:cs typeface="Tahoma" panose="020B0604030504040204" pitchFamily="34" charset="0"/>
              </a:rPr>
              <a:t>100 </a:t>
            </a:r>
            <a:r>
              <a:rPr lang="es-CO" sz="1400" dirty="0" smtClean="0">
                <a:latin typeface="Tahoma" panose="020B0604030504040204" pitchFamily="34" charset="0"/>
                <a:ea typeface="Tahoma" panose="020B0604030504040204" pitchFamily="34" charset="0"/>
                <a:cs typeface="Tahoma" panose="020B0604030504040204" pitchFamily="34" charset="0"/>
              </a:rPr>
              <a:t>en total, </a:t>
            </a:r>
            <a:r>
              <a:rPr lang="es-CO" sz="1400" dirty="0" smtClean="0">
                <a:latin typeface="Tahoma" panose="020B0604030504040204" pitchFamily="34" charset="0"/>
                <a:ea typeface="Tahoma" panose="020B0604030504040204" pitchFamily="34" charset="0"/>
                <a:cs typeface="Tahoma" panose="020B0604030504040204" pitchFamily="34" charset="0"/>
              </a:rPr>
              <a:t>48 en tono neutro, 32 negativas y20 positivas. </a:t>
            </a:r>
            <a:endParaRPr lang="es-CO" sz="1400" dirty="0">
              <a:latin typeface="Tahoma" panose="020B0604030504040204" pitchFamily="34" charset="0"/>
              <a:ea typeface="Tahoma" panose="020B0604030504040204" pitchFamily="34" charset="0"/>
              <a:cs typeface="Tahoma" panose="020B0604030504040204" pitchFamily="34" charset="0"/>
            </a:endParaRPr>
          </a:p>
        </p:txBody>
      </p:sp>
      <p:sp>
        <p:nvSpPr>
          <p:cNvPr id="18" name="Rectángulo 17"/>
          <p:cNvSpPr/>
          <p:nvPr/>
        </p:nvSpPr>
        <p:spPr>
          <a:xfrm>
            <a:off x="3001821" y="3096827"/>
            <a:ext cx="3449533" cy="1169551"/>
          </a:xfrm>
          <a:prstGeom prst="rect">
            <a:avLst/>
          </a:prstGeom>
          <a:solidFill>
            <a:schemeClr val="bg1">
              <a:lumMod val="95000"/>
            </a:schemeClr>
          </a:solidFill>
          <a:ln w="76200">
            <a:solidFill>
              <a:schemeClr val="bg1">
                <a:lumMod val="95000"/>
              </a:schemeClr>
            </a:solidFill>
          </a:ln>
        </p:spPr>
        <p:txBody>
          <a:bodyPr wrap="square">
            <a:spAutoFit/>
          </a:bodyPr>
          <a:lstStyle/>
          <a:p>
            <a:pPr algn="just"/>
            <a:r>
              <a:rPr lang="es-CO" sz="1400" dirty="0" smtClean="0">
                <a:latin typeface="Tahoma" panose="020B0604030504040204" pitchFamily="34" charset="0"/>
                <a:ea typeface="Tahoma" panose="020B0604030504040204" pitchFamily="34" charset="0"/>
                <a:cs typeface="Tahoma" panose="020B0604030504040204" pitchFamily="34" charset="0"/>
              </a:rPr>
              <a:t>20 de </a:t>
            </a:r>
            <a:r>
              <a:rPr lang="es-CO" sz="1400" dirty="0" smtClean="0">
                <a:latin typeface="Tahoma" panose="020B0604030504040204" pitchFamily="34" charset="0"/>
                <a:ea typeface="Tahoma" panose="020B0604030504040204" pitchFamily="34" charset="0"/>
                <a:cs typeface="Tahoma" panose="020B0604030504040204" pitchFamily="34" charset="0"/>
              </a:rPr>
              <a:t>las noticias donde hubo presencia mediática de la directora del IDU se registraron en medios de </a:t>
            </a:r>
            <a:r>
              <a:rPr lang="es-CO" sz="1400" dirty="0" smtClean="0">
                <a:latin typeface="Tahoma" panose="020B0604030504040204" pitchFamily="34" charset="0"/>
                <a:ea typeface="Tahoma" panose="020B0604030504040204" pitchFamily="34" charset="0"/>
                <a:cs typeface="Tahoma" panose="020B0604030504040204" pitchFamily="34" charset="0"/>
              </a:rPr>
              <a:t>regionales, </a:t>
            </a:r>
            <a:r>
              <a:rPr lang="es-CO" sz="1400" dirty="0" smtClean="0">
                <a:latin typeface="Tahoma" panose="020B0604030504040204" pitchFamily="34" charset="0"/>
                <a:ea typeface="Tahoma" panose="020B0604030504040204" pitchFamily="34" charset="0"/>
                <a:cs typeface="Tahoma" panose="020B0604030504040204" pitchFamily="34" charset="0"/>
              </a:rPr>
              <a:t>las </a:t>
            </a:r>
            <a:r>
              <a:rPr lang="es-CO" sz="1400" dirty="0" smtClean="0">
                <a:latin typeface="Tahoma" panose="020B0604030504040204" pitchFamily="34" charset="0"/>
                <a:ea typeface="Tahoma" panose="020B0604030504040204" pitchFamily="34" charset="0"/>
                <a:cs typeface="Tahoma" panose="020B0604030504040204" pitchFamily="34" charset="0"/>
              </a:rPr>
              <a:t>28 restantes </a:t>
            </a:r>
            <a:r>
              <a:rPr lang="es-CO" sz="1400" dirty="0" smtClean="0">
                <a:latin typeface="Tahoma" panose="020B0604030504040204" pitchFamily="34" charset="0"/>
                <a:ea typeface="Tahoma" panose="020B0604030504040204" pitchFamily="34" charset="0"/>
                <a:cs typeface="Tahoma" panose="020B0604030504040204" pitchFamily="34" charset="0"/>
              </a:rPr>
              <a:t>se registraron en medios nacionales.</a:t>
            </a:r>
            <a:endParaRPr lang="es-CO" sz="1400" dirty="0">
              <a:latin typeface="Tahoma" panose="020B0604030504040204" pitchFamily="34" charset="0"/>
              <a:ea typeface="Tahoma" panose="020B0604030504040204" pitchFamily="34" charset="0"/>
              <a:cs typeface="Tahoma" panose="020B0604030504040204" pitchFamily="34" charset="0"/>
            </a:endParaRPr>
          </a:p>
        </p:txBody>
      </p:sp>
      <p:sp>
        <p:nvSpPr>
          <p:cNvPr id="20" name="Rectángulo 19"/>
          <p:cNvSpPr/>
          <p:nvPr/>
        </p:nvSpPr>
        <p:spPr>
          <a:xfrm>
            <a:off x="6681521" y="3429000"/>
            <a:ext cx="3363805" cy="738664"/>
          </a:xfrm>
          <a:prstGeom prst="rect">
            <a:avLst/>
          </a:prstGeom>
          <a:solidFill>
            <a:schemeClr val="bg1">
              <a:lumMod val="95000"/>
            </a:schemeClr>
          </a:solidFill>
          <a:ln w="76200">
            <a:solidFill>
              <a:schemeClr val="bg1">
                <a:lumMod val="95000"/>
              </a:schemeClr>
            </a:solidFill>
          </a:ln>
        </p:spPr>
        <p:txBody>
          <a:bodyPr wrap="square">
            <a:spAutoFit/>
          </a:bodyPr>
          <a:lstStyle/>
          <a:p>
            <a:pPr algn="just"/>
            <a:r>
              <a:rPr lang="es-CO" sz="1400" dirty="0" smtClean="0">
                <a:latin typeface="Tahoma" panose="020B0604030504040204" pitchFamily="34" charset="0"/>
                <a:ea typeface="Tahoma" panose="020B0604030504040204" pitchFamily="34" charset="0"/>
                <a:cs typeface="Tahoma" panose="020B0604030504040204" pitchFamily="34" charset="0"/>
              </a:rPr>
              <a:t>La duración de publicación en radio y televisión durante noviembre fue de </a:t>
            </a:r>
            <a:r>
              <a:rPr lang="es-CO" sz="1400" dirty="0" smtClean="0">
                <a:latin typeface="Tahoma" panose="020B0604030504040204" pitchFamily="34" charset="0"/>
                <a:ea typeface="Tahoma" panose="020B0604030504040204" pitchFamily="34" charset="0"/>
                <a:cs typeface="Tahoma" panose="020B0604030504040204" pitchFamily="34" charset="0"/>
              </a:rPr>
              <a:t>650 </a:t>
            </a:r>
            <a:r>
              <a:rPr lang="es-CO" sz="1400" dirty="0" smtClean="0">
                <a:latin typeface="Tahoma" panose="020B0604030504040204" pitchFamily="34" charset="0"/>
                <a:ea typeface="Tahoma" panose="020B0604030504040204" pitchFamily="34" charset="0"/>
                <a:cs typeface="Tahoma" panose="020B0604030504040204" pitchFamily="34" charset="0"/>
              </a:rPr>
              <a:t>minutos al aire.</a:t>
            </a:r>
          </a:p>
        </p:txBody>
      </p:sp>
      <p:sp>
        <p:nvSpPr>
          <p:cNvPr id="15" name="Rectángulo 14"/>
          <p:cNvSpPr/>
          <p:nvPr/>
        </p:nvSpPr>
        <p:spPr>
          <a:xfrm>
            <a:off x="6681521" y="4324013"/>
            <a:ext cx="3420379" cy="738664"/>
          </a:xfrm>
          <a:prstGeom prst="rect">
            <a:avLst/>
          </a:prstGeom>
          <a:solidFill>
            <a:schemeClr val="bg1">
              <a:lumMod val="95000"/>
            </a:schemeClr>
          </a:solidFill>
          <a:ln w="76200">
            <a:solidFill>
              <a:schemeClr val="bg1">
                <a:lumMod val="95000"/>
              </a:schemeClr>
            </a:solidFill>
          </a:ln>
        </p:spPr>
        <p:txBody>
          <a:bodyPr wrap="square">
            <a:spAutoFit/>
          </a:bodyPr>
          <a:lstStyle/>
          <a:p>
            <a:pPr algn="just"/>
            <a:r>
              <a:rPr lang="es-CO" sz="1400" dirty="0" smtClean="0">
                <a:latin typeface="Tahoma" panose="020B0604030504040204" pitchFamily="34" charset="0"/>
                <a:ea typeface="Tahoma" panose="020B0604030504040204" pitchFamily="34" charset="0"/>
                <a:cs typeface="Tahoma" panose="020B0604030504040204" pitchFamily="34" charset="0"/>
              </a:rPr>
              <a:t>Las noticias de radio y televisión donde hubo registro de la directora tuvieron una duración de </a:t>
            </a:r>
            <a:r>
              <a:rPr lang="es-CO" sz="1400" dirty="0" smtClean="0">
                <a:latin typeface="Tahoma" panose="020B0604030504040204" pitchFamily="34" charset="0"/>
                <a:ea typeface="Tahoma" panose="020B0604030504040204" pitchFamily="34" charset="0"/>
                <a:cs typeface="Tahoma" panose="020B0604030504040204" pitchFamily="34" charset="0"/>
              </a:rPr>
              <a:t>71 </a:t>
            </a:r>
            <a:r>
              <a:rPr lang="es-CO" sz="1400" dirty="0" smtClean="0">
                <a:latin typeface="Tahoma" panose="020B0604030504040204" pitchFamily="34" charset="0"/>
                <a:ea typeface="Tahoma" panose="020B0604030504040204" pitchFamily="34" charset="0"/>
                <a:cs typeface="Tahoma" panose="020B0604030504040204" pitchFamily="34" charset="0"/>
              </a:rPr>
              <a:t>minutos al aire. </a:t>
            </a:r>
            <a:endParaRPr lang="es-CO" sz="1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780789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rot="5400000">
            <a:off x="7526240" y="2231055"/>
            <a:ext cx="6858001" cy="2395891"/>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Rectángulo"/>
          <p:cNvSpPr/>
          <p:nvPr/>
        </p:nvSpPr>
        <p:spPr>
          <a:xfrm>
            <a:off x="0" y="4593130"/>
            <a:ext cx="7488322" cy="1512168"/>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a:off x="7669063" y="4593130"/>
            <a:ext cx="4500712" cy="1512168"/>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400" dirty="0"/>
          </a:p>
        </p:txBody>
      </p:sp>
      <p:pic>
        <p:nvPicPr>
          <p:cNvPr id="12" name="1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5237" y="188641"/>
            <a:ext cx="2284770" cy="1353939"/>
          </a:xfrm>
          <a:prstGeom prst="rect">
            <a:avLst/>
          </a:prstGeom>
        </p:spPr>
      </p:pic>
      <p:sp>
        <p:nvSpPr>
          <p:cNvPr id="13" name="12 CuadroTexto"/>
          <p:cNvSpPr txBox="1"/>
          <p:nvPr/>
        </p:nvSpPr>
        <p:spPr>
          <a:xfrm>
            <a:off x="9937650" y="6346193"/>
            <a:ext cx="2107615" cy="307777"/>
          </a:xfrm>
          <a:prstGeom prst="rect">
            <a:avLst/>
          </a:prstGeom>
          <a:noFill/>
        </p:spPr>
        <p:txBody>
          <a:bodyPr wrap="square" rtlCol="0">
            <a:spAutoFit/>
          </a:bodyPr>
          <a:lstStyle/>
          <a:p>
            <a:pPr algn="ctr"/>
            <a:r>
              <a:rPr lang="es-CO" sz="1400" b="1" dirty="0" smtClean="0"/>
              <a:t>Documento confidencial</a:t>
            </a:r>
            <a:endParaRPr lang="es-CO" sz="1400" b="1" dirty="0"/>
          </a:p>
        </p:txBody>
      </p:sp>
      <p:sp>
        <p:nvSpPr>
          <p:cNvPr id="17" name="TextBox 3"/>
          <p:cNvSpPr txBox="1"/>
          <p:nvPr/>
        </p:nvSpPr>
        <p:spPr>
          <a:xfrm>
            <a:off x="10424017" y="4892181"/>
            <a:ext cx="1621248" cy="307777"/>
          </a:xfrm>
          <a:prstGeom prst="rect">
            <a:avLst/>
          </a:prstGeom>
          <a:noFill/>
        </p:spPr>
        <p:txBody>
          <a:bodyPr wrap="square">
            <a:spAutoFit/>
          </a:bodyPr>
          <a:lstStyle/>
          <a:p>
            <a:pPr algn="r" fontAlgn="auto">
              <a:spcBef>
                <a:spcPts val="0"/>
              </a:spcBef>
              <a:spcAft>
                <a:spcPts val="0"/>
              </a:spcAft>
              <a:defRPr/>
            </a:pPr>
            <a:r>
              <a:rPr lang="es-CO" altLang="ko-KR" sz="1400" dirty="0" smtClean="0">
                <a:solidFill>
                  <a:schemeClr val="bg1"/>
                </a:solidFill>
                <a:cs typeface="Arial" pitchFamily="34" charset="0"/>
              </a:rPr>
              <a:t>Síguenos en</a:t>
            </a:r>
            <a:r>
              <a:rPr kumimoji="0" lang="en-US" altLang="ko-KR" sz="1400" dirty="0" smtClean="0">
                <a:solidFill>
                  <a:schemeClr val="bg1"/>
                </a:solidFill>
                <a:cs typeface="Arial" pitchFamily="34" charset="0"/>
              </a:rPr>
              <a:t>    </a:t>
            </a:r>
            <a:endParaRPr kumimoji="0" lang="en-US" altLang="ko-KR" sz="1400" dirty="0">
              <a:solidFill>
                <a:schemeClr val="bg1"/>
              </a:solidFill>
              <a:cs typeface="Arial" pitchFamily="34" charset="0"/>
            </a:endParaRPr>
          </a:p>
        </p:txBody>
      </p:sp>
      <p:pic>
        <p:nvPicPr>
          <p:cNvPr id="1026" name="Picture 2" descr="http://static3.internetacademi.com/sites/default/files/BLOG/facebook_like_logo.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86896" y="5292586"/>
            <a:ext cx="648597" cy="4899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tiendanube.com/blog/wp-content/uploads/2012/09/twitter-bird-light-bgs1.png">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770828" y="5287965"/>
            <a:ext cx="570643" cy="499148"/>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
          <p:cNvSpPr txBox="1">
            <a:spLocks noChangeArrowheads="1"/>
          </p:cNvSpPr>
          <p:nvPr/>
        </p:nvSpPr>
        <p:spPr bwMode="auto">
          <a:xfrm>
            <a:off x="81340" y="5087604"/>
            <a:ext cx="5971769" cy="523220"/>
          </a:xfrm>
          <a:prstGeom prst="rect">
            <a:avLst/>
          </a:prstGeom>
          <a:noFill/>
          <a:ln w="9525">
            <a:noFill/>
            <a:miter lim="800000"/>
            <a:headEnd/>
            <a:tailEnd/>
          </a:ln>
        </p:spPr>
        <p:txBody>
          <a:bodyPr wrap="square">
            <a:spAutoFit/>
          </a:bodyPr>
          <a:lstStyle/>
          <a:p>
            <a:r>
              <a:rPr lang="en-US" altLang="ko-KR" sz="1400" dirty="0" smtClean="0">
                <a:solidFill>
                  <a:schemeClr val="bg1"/>
                </a:solidFill>
                <a:ea typeface="맑은 고딕" pitchFamily="50" charset="-127"/>
                <a:cs typeface="Arial" pitchFamily="34" charset="0"/>
              </a:rPr>
              <a:t>La </a:t>
            </a:r>
            <a:r>
              <a:rPr lang="es-CO" altLang="ko-KR" sz="1400" dirty="0" smtClean="0">
                <a:solidFill>
                  <a:schemeClr val="bg1"/>
                </a:solidFill>
                <a:ea typeface="맑은 고딕" pitchFamily="50" charset="-127"/>
                <a:cs typeface="Arial" pitchFamily="34" charset="0"/>
              </a:rPr>
              <a:t>información contenida en este informe ha sido recolectada y analizada por Mediciones y Medios, a través de sus Áreas de Monitoreo y Estadística.</a:t>
            </a:r>
            <a:endParaRPr lang="en-US" altLang="ko-KR" sz="1400" dirty="0" smtClean="0">
              <a:solidFill>
                <a:schemeClr val="bg1"/>
              </a:solidFill>
              <a:ea typeface="맑은 고딕" pitchFamily="50" charset="-127"/>
              <a:cs typeface="Arial" pitchFamily="34" charset="0"/>
            </a:endParaRPr>
          </a:p>
        </p:txBody>
      </p:sp>
      <p:sp>
        <p:nvSpPr>
          <p:cNvPr id="19" name="TextBox 3"/>
          <p:cNvSpPr txBox="1"/>
          <p:nvPr/>
        </p:nvSpPr>
        <p:spPr>
          <a:xfrm>
            <a:off x="81340" y="6346193"/>
            <a:ext cx="4860030" cy="307777"/>
          </a:xfrm>
          <a:prstGeom prst="rect">
            <a:avLst/>
          </a:prstGeom>
          <a:noFill/>
        </p:spPr>
        <p:txBody>
          <a:bodyPr wrap="square">
            <a:spAutoFit/>
          </a:bodyPr>
          <a:lstStyle/>
          <a:p>
            <a:pPr fontAlgn="auto">
              <a:spcBef>
                <a:spcPts val="0"/>
              </a:spcBef>
              <a:spcAft>
                <a:spcPts val="0"/>
              </a:spcAft>
              <a:defRPr/>
            </a:pPr>
            <a:r>
              <a:rPr lang="es-CO" altLang="ko-KR" sz="1400" dirty="0">
                <a:cs typeface="Arial" pitchFamily="34" charset="0"/>
              </a:rPr>
              <a:t>Mediciones y </a:t>
            </a:r>
            <a:r>
              <a:rPr lang="es-CO" altLang="ko-KR" sz="1400" dirty="0" smtClean="0">
                <a:cs typeface="Arial" pitchFamily="34" charset="0"/>
              </a:rPr>
              <a:t>Medios - Calle </a:t>
            </a:r>
            <a:r>
              <a:rPr lang="es-CO" altLang="ko-KR" sz="1400" dirty="0">
                <a:cs typeface="Arial" pitchFamily="34" charset="0"/>
              </a:rPr>
              <a:t>97 #18a </a:t>
            </a:r>
            <a:r>
              <a:rPr lang="es-CO" altLang="ko-KR" sz="1400" dirty="0" smtClean="0">
                <a:cs typeface="Arial" pitchFamily="34" charset="0"/>
              </a:rPr>
              <a:t>– 18, </a:t>
            </a:r>
            <a:r>
              <a:rPr lang="es-CO" altLang="ko-KR" sz="1400" dirty="0">
                <a:cs typeface="Arial" pitchFamily="34" charset="0"/>
              </a:rPr>
              <a:t>Bogotá D.C.</a:t>
            </a:r>
            <a:r>
              <a:rPr kumimoji="0" lang="en-US" altLang="ko-KR" sz="1400" dirty="0" smtClean="0">
                <a:cs typeface="Arial" pitchFamily="34" charset="0"/>
              </a:rPr>
              <a:t>    </a:t>
            </a:r>
            <a:endParaRPr kumimoji="0" lang="en-US" altLang="ko-KR" sz="1400" dirty="0">
              <a:cs typeface="Arial" pitchFamily="34" charset="0"/>
            </a:endParaRPr>
          </a:p>
        </p:txBody>
      </p:sp>
      <p:sp>
        <p:nvSpPr>
          <p:cNvPr id="20" name="19 CuadroTexto"/>
          <p:cNvSpPr txBox="1"/>
          <p:nvPr/>
        </p:nvSpPr>
        <p:spPr>
          <a:xfrm>
            <a:off x="81339" y="1188637"/>
            <a:ext cx="7875755" cy="646331"/>
          </a:xfrm>
          <a:prstGeom prst="rect">
            <a:avLst/>
          </a:prstGeom>
          <a:noFill/>
        </p:spPr>
        <p:txBody>
          <a:bodyPr wrap="square" rtlCol="0">
            <a:spAutoFit/>
          </a:bodyPr>
          <a:lstStyle/>
          <a:p>
            <a:r>
              <a:rPr lang="es-CO" dirty="0" smtClean="0"/>
              <a:t>Grupo de Comunicaciones – Instituto Distrital de Desarrollo Urbano</a:t>
            </a:r>
          </a:p>
          <a:p>
            <a:r>
              <a:rPr lang="es-CO" dirty="0"/>
              <a:t>Información del 1° al </a:t>
            </a:r>
            <a:r>
              <a:rPr lang="es-CO" dirty="0" smtClean="0"/>
              <a:t>31 </a:t>
            </a:r>
            <a:r>
              <a:rPr lang="es-CO" dirty="0"/>
              <a:t>de </a:t>
            </a:r>
            <a:r>
              <a:rPr lang="es-CO" dirty="0" smtClean="0"/>
              <a:t>diciembre </a:t>
            </a:r>
            <a:r>
              <a:rPr lang="es-CO" dirty="0" smtClean="0"/>
              <a:t>de </a:t>
            </a:r>
            <a:r>
              <a:rPr lang="es-CO" dirty="0"/>
              <a:t>2017</a:t>
            </a:r>
          </a:p>
        </p:txBody>
      </p:sp>
      <p:sp>
        <p:nvSpPr>
          <p:cNvPr id="21" name="20 CuadroTexto"/>
          <p:cNvSpPr txBox="1"/>
          <p:nvPr/>
        </p:nvSpPr>
        <p:spPr>
          <a:xfrm>
            <a:off x="81340" y="276261"/>
            <a:ext cx="6651619" cy="861774"/>
          </a:xfrm>
          <a:prstGeom prst="rect">
            <a:avLst/>
          </a:prstGeom>
          <a:noFill/>
        </p:spPr>
        <p:txBody>
          <a:bodyPr wrap="square" rtlCol="0">
            <a:spAutoFit/>
          </a:bodyPr>
          <a:lstStyle/>
          <a:p>
            <a:r>
              <a:rPr lang="es-CO" sz="4800" dirty="0" smtClean="0"/>
              <a:t>Reporte de noticias</a:t>
            </a:r>
            <a:endParaRPr lang="es-CO" sz="4800" dirty="0"/>
          </a:p>
        </p:txBody>
      </p:sp>
    </p:spTree>
    <p:extLst>
      <p:ext uri="{BB962C8B-B14F-4D97-AF65-F5344CB8AC3E}">
        <p14:creationId xmlns:p14="http://schemas.microsoft.com/office/powerpoint/2010/main" val="1561405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64407" y="4941168"/>
            <a:ext cx="367722" cy="216024"/>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solidFill>
                <a:schemeClr val="accent1"/>
              </a:solidFill>
            </a:endParaRPr>
          </a:p>
        </p:txBody>
      </p:sp>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2566715552"/>
              </p:ext>
            </p:extLst>
          </p:nvPr>
        </p:nvGraphicFramePr>
        <p:xfrm>
          <a:off x="3060551" y="335669"/>
          <a:ext cx="7056784"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4276934320"/>
              </p:ext>
            </p:extLst>
          </p:nvPr>
        </p:nvGraphicFramePr>
        <p:xfrm>
          <a:off x="1808746" y="2551757"/>
          <a:ext cx="3727746" cy="1716752"/>
        </p:xfrm>
        <a:graphic>
          <a:graphicData uri="http://schemas.openxmlformats.org/drawingml/2006/table">
            <a:tbl>
              <a:tblPr firstRow="1" firstCol="1" lastRow="1" bandRow="1">
                <a:tableStyleId>{2D5ABB26-0587-4C30-8999-92F81FD0307C}</a:tableStyleId>
              </a:tblPr>
              <a:tblGrid>
                <a:gridCol w="2054064"/>
                <a:gridCol w="1673682"/>
              </a:tblGrid>
              <a:tr h="301179">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fontAlgn="ctr"/>
                      <a:r>
                        <a:rPr lang="es-CO" sz="1800" u="none" strike="noStrike" dirty="0" smtClean="0">
                          <a:solidFill>
                            <a:schemeClr val="tx1"/>
                          </a:solidFill>
                          <a:effectLst/>
                        </a:rPr>
                        <a:t>Medio</a:t>
                      </a:r>
                      <a:endParaRPr lang="es-CO" sz="1800" b="1" i="0" u="none" strike="noStrike" dirty="0">
                        <a:solidFill>
                          <a:schemeClr val="tx1"/>
                        </a:solidFill>
                        <a:effectLst/>
                        <a:latin typeface="Futura Std Book"/>
                        <a:cs typeface="Arial" pitchFamily="34" charset="0"/>
                      </a:endParaRPr>
                    </a:p>
                  </a:txBody>
                  <a:tcPr marL="10157" marR="10157" marT="7620" marB="0" anchor="ctr">
                    <a:lnR w="12700" cap="flat" cmpd="sng" algn="ctr">
                      <a:solidFill>
                        <a:schemeClr val="bg1">
                          <a:lumMod val="95000"/>
                        </a:schemeClr>
                      </a:solidFill>
                      <a:prstDash val="solid"/>
                      <a:round/>
                      <a:headEnd type="none" w="med" len="med"/>
                      <a:tailEnd type="none" w="med" len="med"/>
                    </a:lnR>
                    <a:lnB w="12700" cap="flat" cmpd="sng" algn="ctr">
                      <a:solidFill>
                        <a:schemeClr val="bg1">
                          <a:lumMod val="95000"/>
                        </a:schemeClr>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s-ES" sz="1800" dirty="0" smtClean="0">
                          <a:solidFill>
                            <a:schemeClr val="tx1"/>
                          </a:solidFill>
                        </a:rPr>
                        <a:t>Cant.</a:t>
                      </a:r>
                      <a:r>
                        <a:rPr lang="es-ES" sz="1800" baseline="0" dirty="0" smtClean="0">
                          <a:solidFill>
                            <a:schemeClr val="tx1"/>
                          </a:solidFill>
                        </a:rPr>
                        <a:t> Notas</a:t>
                      </a:r>
                      <a:endParaRPr lang="es-CO" sz="1800" b="1" dirty="0">
                        <a:solidFill>
                          <a:schemeClr val="tx1"/>
                        </a:solidFill>
                        <a:latin typeface="Futura Std Book"/>
                      </a:endParaRPr>
                    </a:p>
                  </a:txBody>
                  <a:tcPr marL="10157" marR="10157" marT="7620" marB="0" anchor="ctr">
                    <a:lnL w="12700" cap="flat" cmpd="sng" algn="ctr">
                      <a:solidFill>
                        <a:schemeClr val="bg1">
                          <a:lumMod val="95000"/>
                        </a:schemeClr>
                      </a:solidFill>
                      <a:prstDash val="solid"/>
                      <a:round/>
                      <a:headEnd type="none" w="med" len="med"/>
                      <a:tailEnd type="none" w="med" len="med"/>
                    </a:lnL>
                    <a:lnB w="12700" cap="flat" cmpd="sng" algn="ctr">
                      <a:solidFill>
                        <a:schemeClr val="bg1">
                          <a:lumMod val="95000"/>
                        </a:schemeClr>
                      </a:solidFill>
                      <a:prstDash val="solid"/>
                      <a:round/>
                      <a:headEnd type="none" w="med" len="med"/>
                      <a:tailEnd type="none" w="med" len="med"/>
                    </a:lnB>
                  </a:tcPr>
                </a:tc>
              </a:tr>
              <a:tr h="270328">
                <a:tc>
                  <a:txBody>
                    <a:bodyPr/>
                    <a:lstStyle/>
                    <a:p>
                      <a:pPr algn="ctr" fontAlgn="b"/>
                      <a:r>
                        <a:rPr lang="es-CO" sz="1600" b="0" i="0" u="none" strike="noStrike">
                          <a:solidFill>
                            <a:srgbClr val="000000"/>
                          </a:solidFill>
                          <a:effectLst/>
                          <a:latin typeface="Calibri" panose="020F0502020204030204" pitchFamily="34" charset="0"/>
                        </a:rPr>
                        <a:t>Televisión</a:t>
                      </a:r>
                    </a:p>
                  </a:txBody>
                  <a:tcPr marL="9525" marR="9525" marT="9525" marB="0" anchor="ctr">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panose="020F0502020204030204" pitchFamily="34" charset="0"/>
                        </a:rPr>
                        <a:t>186</a:t>
                      </a:r>
                    </a:p>
                  </a:txBody>
                  <a:tcPr marL="9525" marR="9525" marT="9525" marB="0" anchor="ctr">
                    <a:lnL w="12700" cap="flat" cmpd="sng" algn="ctr">
                      <a:solidFill>
                        <a:schemeClr val="bg1">
                          <a:lumMod val="95000"/>
                        </a:schemeClr>
                      </a:solidFill>
                      <a:prstDash val="solid"/>
                      <a:round/>
                      <a:headEnd type="none" w="med" len="med"/>
                      <a:tailEnd type="none" w="med" len="med"/>
                    </a:lnL>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r>
              <a:tr h="270328">
                <a:tc>
                  <a:txBody>
                    <a:bodyPr/>
                    <a:lstStyle/>
                    <a:p>
                      <a:pPr algn="ctr" fontAlgn="b"/>
                      <a:r>
                        <a:rPr lang="es-CO" sz="1600" b="0" i="0" u="none" strike="noStrike">
                          <a:solidFill>
                            <a:srgbClr val="000000"/>
                          </a:solidFill>
                          <a:effectLst/>
                          <a:latin typeface="Calibri" panose="020F0502020204030204" pitchFamily="34" charset="0"/>
                        </a:rPr>
                        <a:t>Internet</a:t>
                      </a:r>
                    </a:p>
                  </a:txBody>
                  <a:tcPr marL="9525" marR="9525" marT="9525" marB="0" anchor="ctr">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panose="020F0502020204030204" pitchFamily="34" charset="0"/>
                        </a:rPr>
                        <a:t>167</a:t>
                      </a:r>
                    </a:p>
                  </a:txBody>
                  <a:tcPr marL="9525" marR="9525" marT="9525" marB="0" anchor="ctr">
                    <a:lnL w="12700" cap="flat" cmpd="sng" algn="ctr">
                      <a:solidFill>
                        <a:schemeClr val="bg1">
                          <a:lumMod val="95000"/>
                        </a:schemeClr>
                      </a:solidFill>
                      <a:prstDash val="solid"/>
                      <a:round/>
                      <a:headEnd type="none" w="med" len="med"/>
                      <a:tailEnd type="none" w="med" len="med"/>
                    </a:lnL>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r>
              <a:tr h="270328">
                <a:tc>
                  <a:txBody>
                    <a:bodyPr/>
                    <a:lstStyle/>
                    <a:p>
                      <a:pPr algn="ctr" fontAlgn="b"/>
                      <a:r>
                        <a:rPr lang="es-CO" sz="1600" b="0" i="0" u="none" strike="noStrike">
                          <a:solidFill>
                            <a:srgbClr val="000000"/>
                          </a:solidFill>
                          <a:effectLst/>
                          <a:latin typeface="Calibri" panose="020F0502020204030204" pitchFamily="34" charset="0"/>
                        </a:rPr>
                        <a:t>Radio</a:t>
                      </a:r>
                    </a:p>
                  </a:txBody>
                  <a:tcPr marL="9525" marR="9525" marT="9525" marB="0" anchor="ctr">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panose="020F0502020204030204" pitchFamily="34" charset="0"/>
                        </a:rPr>
                        <a:t>133</a:t>
                      </a:r>
                    </a:p>
                  </a:txBody>
                  <a:tcPr marL="9525" marR="9525" marT="9525" marB="0" anchor="ctr">
                    <a:lnL w="12700" cap="flat" cmpd="sng" algn="ctr">
                      <a:solidFill>
                        <a:schemeClr val="bg1">
                          <a:lumMod val="95000"/>
                        </a:schemeClr>
                      </a:solidFill>
                      <a:prstDash val="solid"/>
                      <a:round/>
                      <a:headEnd type="none" w="med" len="med"/>
                      <a:tailEnd type="none" w="med" len="med"/>
                    </a:lnL>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r>
              <a:tr h="309697">
                <a:tc>
                  <a:txBody>
                    <a:bodyPr/>
                    <a:lstStyle/>
                    <a:p>
                      <a:pPr algn="ctr" fontAlgn="b"/>
                      <a:r>
                        <a:rPr lang="es-CO" sz="1600" b="0" i="0" u="none" strike="noStrike">
                          <a:solidFill>
                            <a:srgbClr val="000000"/>
                          </a:solidFill>
                          <a:effectLst/>
                          <a:latin typeface="Calibri" panose="020F0502020204030204" pitchFamily="34" charset="0"/>
                        </a:rPr>
                        <a:t>Impresos</a:t>
                      </a:r>
                    </a:p>
                  </a:txBody>
                  <a:tcPr marL="9525" marR="9525" marT="9525" marB="0" anchor="ctr">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ctr" fontAlgn="b"/>
                      <a:r>
                        <a:rPr lang="es-CO" sz="1600" b="0" i="0" u="none" strike="noStrike">
                          <a:solidFill>
                            <a:srgbClr val="000000"/>
                          </a:solidFill>
                          <a:effectLst/>
                          <a:latin typeface="Calibri" panose="020F0502020204030204" pitchFamily="34" charset="0"/>
                        </a:rPr>
                        <a:t>95</a:t>
                      </a:r>
                    </a:p>
                  </a:txBody>
                  <a:tcPr marL="9525" marR="9525" marT="9525" marB="0" anchor="ctr">
                    <a:lnL w="12700" cap="flat" cmpd="sng" algn="ctr">
                      <a:solidFill>
                        <a:schemeClr val="bg1">
                          <a:lumMod val="95000"/>
                        </a:schemeClr>
                      </a:solidFill>
                      <a:prstDash val="solid"/>
                      <a:round/>
                      <a:headEnd type="none" w="med" len="med"/>
                      <a:tailEnd type="none" w="med" len="med"/>
                    </a:lnL>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r>
              <a:tr h="294892">
                <a:tc>
                  <a:txBody>
                    <a:bodyPr/>
                    <a:lstStyle/>
                    <a:p>
                      <a:pPr algn="ctr" fontAlgn="b"/>
                      <a:r>
                        <a:rPr lang="es-CO" sz="1600" b="1" i="0" u="none" strike="noStrike" dirty="0">
                          <a:solidFill>
                            <a:srgbClr val="000000"/>
                          </a:solidFill>
                          <a:effectLst/>
                          <a:latin typeface="Calibri" panose="020F0502020204030204" pitchFamily="34" charset="0"/>
                        </a:rPr>
                        <a:t>Total general</a:t>
                      </a:r>
                    </a:p>
                  </a:txBody>
                  <a:tcPr marL="9525" marR="9525" marT="9525" marB="0" anchor="ctr">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tcPr>
                </a:tc>
                <a:tc>
                  <a:txBody>
                    <a:bodyPr/>
                    <a:lstStyle/>
                    <a:p>
                      <a:pPr algn="ctr" fontAlgn="b"/>
                      <a:r>
                        <a:rPr lang="es-CO" sz="1600" b="1" i="0" u="none" strike="noStrike" dirty="0">
                          <a:solidFill>
                            <a:srgbClr val="000000"/>
                          </a:solidFill>
                          <a:effectLst/>
                          <a:latin typeface="Calibri" panose="020F0502020204030204" pitchFamily="34" charset="0"/>
                        </a:rPr>
                        <a:t>581</a:t>
                      </a:r>
                    </a:p>
                  </a:txBody>
                  <a:tcPr marL="9525" marR="9525" marT="9525" marB="0" anchor="ctr">
                    <a:lnL w="12700" cap="flat" cmpd="sng" algn="ctr">
                      <a:solidFill>
                        <a:schemeClr val="bg1">
                          <a:lumMod val="95000"/>
                        </a:schemeClr>
                      </a:solidFill>
                      <a:prstDash val="solid"/>
                      <a:round/>
                      <a:headEnd type="none" w="med" len="med"/>
                      <a:tailEnd type="none" w="med" len="med"/>
                    </a:lnL>
                    <a:lnT w="12700" cap="flat" cmpd="sng" algn="ctr">
                      <a:solidFill>
                        <a:schemeClr val="bg1">
                          <a:lumMod val="95000"/>
                        </a:schemeClr>
                      </a:solidFill>
                      <a:prstDash val="solid"/>
                      <a:round/>
                      <a:headEnd type="none" w="med" len="med"/>
                      <a:tailEnd type="none" w="med" len="med"/>
                    </a:lnT>
                  </a:tcPr>
                </a:tc>
              </a:tr>
            </a:tbl>
          </a:graphicData>
        </a:graphic>
      </p:graphicFrame>
      <p:graphicFrame>
        <p:nvGraphicFramePr>
          <p:cNvPr id="18" name="17 Diagrama"/>
          <p:cNvGraphicFramePr/>
          <p:nvPr>
            <p:extLst>
              <p:ext uri="{D42A27DB-BD31-4B8C-83A1-F6EECF244321}">
                <p14:modId xmlns:p14="http://schemas.microsoft.com/office/powerpoint/2010/main" val="3167774184"/>
              </p:ext>
            </p:extLst>
          </p:nvPr>
        </p:nvGraphicFramePr>
        <p:xfrm>
          <a:off x="2412479" y="1564986"/>
          <a:ext cx="2520280" cy="37414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0" name="19 Diagrama"/>
          <p:cNvGraphicFramePr/>
          <p:nvPr>
            <p:extLst>
              <p:ext uri="{D42A27DB-BD31-4B8C-83A1-F6EECF244321}">
                <p14:modId xmlns:p14="http://schemas.microsoft.com/office/powerpoint/2010/main" val="1920620857"/>
              </p:ext>
            </p:extLst>
          </p:nvPr>
        </p:nvGraphicFramePr>
        <p:xfrm>
          <a:off x="8029103" y="1556792"/>
          <a:ext cx="2520280" cy="37414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27" name="Object 239"/>
          <p:cNvGraphicFramePr>
            <a:graphicFrameLocks noChangeAspect="1"/>
          </p:cNvGraphicFramePr>
          <p:nvPr>
            <p:extLst>
              <p:ext uri="{D42A27DB-BD31-4B8C-83A1-F6EECF244321}">
                <p14:modId xmlns:p14="http://schemas.microsoft.com/office/powerpoint/2010/main" val="1307909785"/>
              </p:ext>
            </p:extLst>
          </p:nvPr>
        </p:nvGraphicFramePr>
        <p:xfrm>
          <a:off x="6588943" y="2342956"/>
          <a:ext cx="5060786" cy="4232935"/>
        </p:xfrm>
        <a:graphic>
          <a:graphicData uri="http://schemas.openxmlformats.org/drawingml/2006/chart">
            <c:chart xmlns:c="http://schemas.openxmlformats.org/drawingml/2006/chart" xmlns:r="http://schemas.openxmlformats.org/officeDocument/2006/relationships" r:id="rId18"/>
          </a:graphicData>
        </a:graphic>
      </p:graphicFrame>
      <p:sp>
        <p:nvSpPr>
          <p:cNvPr id="15" name="7 CuadroTexto"/>
          <p:cNvSpPr txBox="1"/>
          <p:nvPr/>
        </p:nvSpPr>
        <p:spPr>
          <a:xfrm>
            <a:off x="1872419" y="5013176"/>
            <a:ext cx="3600400" cy="1323439"/>
          </a:xfrm>
          <a:prstGeom prst="rect">
            <a:avLst/>
          </a:prstGeom>
          <a:solidFill>
            <a:schemeClr val="bg1">
              <a:lumMod val="95000"/>
            </a:schemeClr>
          </a:solidFill>
          <a:ln>
            <a:solidFill>
              <a:schemeClr val="bg1"/>
            </a:solidFill>
          </a:ln>
        </p:spPr>
        <p:txBody>
          <a:bodyPr wrap="square" rtlCol="0">
            <a:spAutoFit/>
          </a:bodyPr>
          <a:lstStyle/>
          <a:p>
            <a:pPr algn="ctr"/>
            <a:r>
              <a:rPr lang="es-CO" sz="2000" dirty="0" smtClean="0">
                <a:cs typeface="Levenim MT" panose="02010502060101010101" pitchFamily="2" charset="-79"/>
              </a:rPr>
              <a:t>CityTv, con </a:t>
            </a:r>
            <a:r>
              <a:rPr lang="es-CO" sz="2000" dirty="0" smtClean="0">
                <a:cs typeface="Levenim MT" panose="02010502060101010101" pitchFamily="2" charset="-79"/>
              </a:rPr>
              <a:t>67 </a:t>
            </a:r>
            <a:r>
              <a:rPr lang="es-CO" sz="2000" dirty="0" smtClean="0">
                <a:cs typeface="Levenim MT" panose="02010502060101010101" pitchFamily="2" charset="-79"/>
              </a:rPr>
              <a:t>registros, fue el medio de comunicación con mayor cantidad de noticias en el entorno.</a:t>
            </a:r>
            <a:endParaRPr lang="es-CO" sz="2000" dirty="0">
              <a:cs typeface="Levenim MT" panose="02010502060101010101" pitchFamily="2" charset="-79"/>
            </a:endParaRPr>
          </a:p>
        </p:txBody>
      </p:sp>
      <p:pic>
        <p:nvPicPr>
          <p:cNvPr id="8" name="7 Imagen"/>
          <p:cNvPicPr>
            <a:picLocks noChangeAspect="1"/>
          </p:cNvPicPr>
          <p:nvPr/>
        </p:nvPicPr>
        <p:blipFill rotWithShape="1">
          <a:blip r:embed="rId19">
            <a:extLst>
              <a:ext uri="{28A0092B-C50C-407E-A947-70E740481C1C}">
                <a14:useLocalDpi xmlns:a14="http://schemas.microsoft.com/office/drawing/2010/main" val="0"/>
              </a:ext>
            </a:extLst>
          </a:blip>
          <a:srcRect r="17906" b="26980"/>
          <a:stretch/>
        </p:blipFill>
        <p:spPr>
          <a:xfrm>
            <a:off x="10549383" y="-1"/>
            <a:ext cx="1440160" cy="1040555"/>
          </a:xfrm>
          <a:prstGeom prst="rect">
            <a:avLst/>
          </a:prstGeom>
        </p:spPr>
      </p:pic>
    </p:spTree>
    <p:extLst>
      <p:ext uri="{BB962C8B-B14F-4D97-AF65-F5344CB8AC3E}">
        <p14:creationId xmlns:p14="http://schemas.microsoft.com/office/powerpoint/2010/main" val="1589091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14 Gráfico"/>
          <p:cNvGraphicFramePr/>
          <p:nvPr>
            <p:extLst>
              <p:ext uri="{D42A27DB-BD31-4B8C-83A1-F6EECF244321}">
                <p14:modId xmlns:p14="http://schemas.microsoft.com/office/powerpoint/2010/main" val="3687564268"/>
              </p:ext>
            </p:extLst>
          </p:nvPr>
        </p:nvGraphicFramePr>
        <p:xfrm>
          <a:off x="1286238" y="1412776"/>
          <a:ext cx="5662741" cy="5079582"/>
        </p:xfrm>
        <a:graphic>
          <a:graphicData uri="http://schemas.openxmlformats.org/drawingml/2006/chart">
            <c:chart xmlns:c="http://schemas.openxmlformats.org/drawingml/2006/chart" xmlns:r="http://schemas.openxmlformats.org/officeDocument/2006/relationships" r:id="rId2"/>
          </a:graphicData>
        </a:graphic>
      </p:graphicFrame>
      <p:sp>
        <p:nvSpPr>
          <p:cNvPr id="13" name="Rectángulo 12"/>
          <p:cNvSpPr/>
          <p:nvPr/>
        </p:nvSpPr>
        <p:spPr>
          <a:xfrm>
            <a:off x="7085641" y="2420888"/>
            <a:ext cx="355860" cy="216024"/>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3717804526"/>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7" name="16 CuadroTexto"/>
          <p:cNvSpPr txBox="1"/>
          <p:nvPr/>
        </p:nvSpPr>
        <p:spPr>
          <a:xfrm>
            <a:off x="7237339" y="2492896"/>
            <a:ext cx="4320480" cy="2554545"/>
          </a:xfrm>
          <a:prstGeom prst="rect">
            <a:avLst/>
          </a:prstGeom>
          <a:solidFill>
            <a:schemeClr val="bg1">
              <a:lumMod val="95000"/>
            </a:schemeClr>
          </a:solidFill>
          <a:ln>
            <a:noFill/>
          </a:ln>
        </p:spPr>
        <p:txBody>
          <a:bodyPr wrap="square" rtlCol="0">
            <a:spAutoFit/>
          </a:bodyPr>
          <a:lstStyle/>
          <a:p>
            <a:pPr algn="ctr"/>
            <a:r>
              <a:rPr lang="es-CO" sz="2000" dirty="0" smtClean="0"/>
              <a:t>Demanda penal </a:t>
            </a:r>
            <a:r>
              <a:rPr lang="es-CO" sz="2000" dirty="0"/>
              <a:t>en contra del alcalde de </a:t>
            </a:r>
            <a:r>
              <a:rPr lang="es-CO" sz="2000" dirty="0" smtClean="0"/>
              <a:t>Bogotá, </a:t>
            </a:r>
            <a:r>
              <a:rPr lang="es-CO" sz="2000" dirty="0"/>
              <a:t>a</a:t>
            </a:r>
            <a:r>
              <a:rPr lang="es-CO" sz="2000" dirty="0" smtClean="0"/>
              <a:t>juste </a:t>
            </a:r>
            <a:r>
              <a:rPr lang="es-CO" sz="2000" dirty="0"/>
              <a:t>en rutas del </a:t>
            </a:r>
            <a:r>
              <a:rPr lang="es-CO" sz="2000" dirty="0" smtClean="0"/>
              <a:t>SITP y deprimido de la 94, </a:t>
            </a:r>
            <a:r>
              <a:rPr lang="es-CO" sz="2000" dirty="0" smtClean="0"/>
              <a:t>fueros algunos de </a:t>
            </a:r>
            <a:r>
              <a:rPr lang="es-CO" sz="2000" dirty="0" smtClean="0"/>
              <a:t>los temas más relevantes en el entorno del IDU. </a:t>
            </a:r>
          </a:p>
          <a:p>
            <a:pPr algn="ctr"/>
            <a:endParaRPr lang="es-CO" sz="2000" dirty="0">
              <a:cs typeface="Levenim MT" panose="02010502060101010101" pitchFamily="2" charset="-79"/>
            </a:endParaRPr>
          </a:p>
          <a:p>
            <a:pPr algn="ctr"/>
            <a:r>
              <a:rPr lang="es-CO" sz="2000" dirty="0" smtClean="0">
                <a:cs typeface="Levenim MT" panose="02010502060101010101" pitchFamily="2" charset="-79"/>
              </a:rPr>
              <a:t>En total </a:t>
            </a:r>
            <a:r>
              <a:rPr lang="es-CO" sz="2000" dirty="0" smtClean="0">
                <a:cs typeface="Levenim MT" panose="02010502060101010101" pitchFamily="2" charset="-79"/>
              </a:rPr>
              <a:t>82 </a:t>
            </a:r>
            <a:r>
              <a:rPr lang="es-CO" sz="2000" dirty="0" smtClean="0">
                <a:cs typeface="Levenim MT" panose="02010502060101010101" pitchFamily="2" charset="-79"/>
              </a:rPr>
              <a:t>medios publicaron noticias del sector.</a:t>
            </a:r>
          </a:p>
        </p:txBody>
      </p:sp>
      <p:pic>
        <p:nvPicPr>
          <p:cNvPr id="14" name="13 Imagen"/>
          <p:cNvPicPr>
            <a:picLocks noChangeAspect="1"/>
          </p:cNvPicPr>
          <p:nvPr/>
        </p:nvPicPr>
        <p:blipFill rotWithShape="1">
          <a:blip r:embed="rId9">
            <a:extLst>
              <a:ext uri="{28A0092B-C50C-407E-A947-70E740481C1C}">
                <a14:useLocalDpi xmlns:a14="http://schemas.microsoft.com/office/drawing/2010/main" val="0"/>
              </a:ext>
            </a:extLst>
          </a:blip>
          <a:srcRect r="17906" b="26980"/>
          <a:stretch/>
        </p:blipFill>
        <p:spPr>
          <a:xfrm>
            <a:off x="10549383" y="-1"/>
            <a:ext cx="1440160" cy="1040555"/>
          </a:xfrm>
          <a:prstGeom prst="rect">
            <a:avLst/>
          </a:prstGeom>
        </p:spPr>
      </p:pic>
    </p:spTree>
    <p:extLst>
      <p:ext uri="{BB962C8B-B14F-4D97-AF65-F5344CB8AC3E}">
        <p14:creationId xmlns:p14="http://schemas.microsoft.com/office/powerpoint/2010/main" val="2589881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2347839856"/>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8" name="Object 3"/>
          <p:cNvGraphicFramePr>
            <a:graphicFrameLocks noGrp="1" noChangeAspect="1"/>
          </p:cNvGraphicFramePr>
          <p:nvPr>
            <p:extLst>
              <p:ext uri="{D42A27DB-BD31-4B8C-83A1-F6EECF244321}">
                <p14:modId xmlns:p14="http://schemas.microsoft.com/office/powerpoint/2010/main" val="2641676573"/>
              </p:ext>
            </p:extLst>
          </p:nvPr>
        </p:nvGraphicFramePr>
        <p:xfrm>
          <a:off x="1473423" y="1333779"/>
          <a:ext cx="10225136" cy="3168352"/>
        </p:xfrm>
        <a:graphic>
          <a:graphicData uri="http://schemas.openxmlformats.org/drawingml/2006/chart">
            <c:chart xmlns:c="http://schemas.openxmlformats.org/drawingml/2006/chart" xmlns:r="http://schemas.openxmlformats.org/officeDocument/2006/relationships" r:id="rId8"/>
          </a:graphicData>
        </a:graphic>
      </p:graphicFrame>
      <p:grpSp>
        <p:nvGrpSpPr>
          <p:cNvPr id="20" name="Grupo 19"/>
          <p:cNvGrpSpPr/>
          <p:nvPr/>
        </p:nvGrpSpPr>
        <p:grpSpPr>
          <a:xfrm>
            <a:off x="7528262" y="2015008"/>
            <a:ext cx="504056" cy="432048"/>
            <a:chOff x="2556495" y="1772816"/>
            <a:chExt cx="504056" cy="432048"/>
          </a:xfrm>
        </p:grpSpPr>
        <p:sp>
          <p:nvSpPr>
            <p:cNvPr id="21" name="Llamada rectangular redondeada 20"/>
            <p:cNvSpPr/>
            <p:nvPr/>
          </p:nvSpPr>
          <p:spPr>
            <a:xfrm>
              <a:off x="2556495" y="1772816"/>
              <a:ext cx="504056" cy="432048"/>
            </a:xfrm>
            <a:prstGeom prst="wedgeRound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O"/>
            </a:p>
          </p:txBody>
        </p:sp>
        <p:sp>
          <p:nvSpPr>
            <p:cNvPr id="23" name="CuadroTexto 22"/>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3</a:t>
              </a:r>
              <a:endParaRPr lang="es-CO" sz="2000" b="1" dirty="0">
                <a:solidFill>
                  <a:schemeClr val="bg1"/>
                </a:solidFill>
              </a:endParaRPr>
            </a:p>
          </p:txBody>
        </p:sp>
      </p:grpSp>
      <p:grpSp>
        <p:nvGrpSpPr>
          <p:cNvPr id="24" name="Grupo 23"/>
          <p:cNvGrpSpPr/>
          <p:nvPr/>
        </p:nvGrpSpPr>
        <p:grpSpPr>
          <a:xfrm>
            <a:off x="5747054" y="1951733"/>
            <a:ext cx="504056" cy="432048"/>
            <a:chOff x="2556495" y="1772816"/>
            <a:chExt cx="504056" cy="432048"/>
          </a:xfrm>
        </p:grpSpPr>
        <p:sp>
          <p:nvSpPr>
            <p:cNvPr id="25" name="Llamada rectangular redondeada 24"/>
            <p:cNvSpPr/>
            <p:nvPr/>
          </p:nvSpPr>
          <p:spPr>
            <a:xfrm>
              <a:off x="2556495" y="1772816"/>
              <a:ext cx="504056"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6" name="CuadroTexto 25"/>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2</a:t>
              </a:r>
              <a:endParaRPr lang="es-CO" sz="2000" b="1" dirty="0">
                <a:solidFill>
                  <a:schemeClr val="bg1"/>
                </a:solidFill>
              </a:endParaRPr>
            </a:p>
          </p:txBody>
        </p:sp>
      </p:grpSp>
      <p:grpSp>
        <p:nvGrpSpPr>
          <p:cNvPr id="27" name="Grupo 26"/>
          <p:cNvGrpSpPr/>
          <p:nvPr/>
        </p:nvGrpSpPr>
        <p:grpSpPr>
          <a:xfrm>
            <a:off x="2130470" y="1628800"/>
            <a:ext cx="504056" cy="432048"/>
            <a:chOff x="2556495" y="1772816"/>
            <a:chExt cx="504056" cy="432048"/>
          </a:xfrm>
        </p:grpSpPr>
        <p:sp>
          <p:nvSpPr>
            <p:cNvPr id="28" name="Llamada rectangular redondeada 27"/>
            <p:cNvSpPr/>
            <p:nvPr/>
          </p:nvSpPr>
          <p:spPr>
            <a:xfrm>
              <a:off x="2556495" y="1772816"/>
              <a:ext cx="504056" cy="432048"/>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29" name="CuadroTexto 28"/>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1</a:t>
              </a:r>
              <a:endParaRPr lang="es-CO" sz="2000" b="1" dirty="0">
                <a:solidFill>
                  <a:schemeClr val="bg1"/>
                </a:solidFill>
              </a:endParaRPr>
            </a:p>
          </p:txBody>
        </p:sp>
      </p:grpSp>
      <p:grpSp>
        <p:nvGrpSpPr>
          <p:cNvPr id="30" name="Grupo 29"/>
          <p:cNvGrpSpPr/>
          <p:nvPr/>
        </p:nvGrpSpPr>
        <p:grpSpPr>
          <a:xfrm>
            <a:off x="1474039" y="4654902"/>
            <a:ext cx="504056" cy="432048"/>
            <a:chOff x="2556495" y="1772816"/>
            <a:chExt cx="504056" cy="432048"/>
          </a:xfrm>
        </p:grpSpPr>
        <p:sp>
          <p:nvSpPr>
            <p:cNvPr id="31" name="Llamada rectangular redondeada 30"/>
            <p:cNvSpPr/>
            <p:nvPr/>
          </p:nvSpPr>
          <p:spPr>
            <a:xfrm>
              <a:off x="2556495" y="1772816"/>
              <a:ext cx="504056" cy="432048"/>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sp>
          <p:nvSpPr>
            <p:cNvPr id="32" name="CuadroTexto 31"/>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1</a:t>
              </a:r>
              <a:endParaRPr lang="es-CO" sz="2000" b="1" dirty="0">
                <a:solidFill>
                  <a:schemeClr val="bg1"/>
                </a:solidFill>
              </a:endParaRPr>
            </a:p>
          </p:txBody>
        </p:sp>
      </p:grpSp>
      <p:grpSp>
        <p:nvGrpSpPr>
          <p:cNvPr id="33" name="Grupo 32"/>
          <p:cNvGrpSpPr/>
          <p:nvPr/>
        </p:nvGrpSpPr>
        <p:grpSpPr>
          <a:xfrm>
            <a:off x="6778546" y="4681811"/>
            <a:ext cx="504056" cy="432048"/>
            <a:chOff x="2556495" y="1772816"/>
            <a:chExt cx="504056" cy="432048"/>
          </a:xfrm>
        </p:grpSpPr>
        <p:sp>
          <p:nvSpPr>
            <p:cNvPr id="34" name="Llamada rectangular redondeada 33"/>
            <p:cNvSpPr/>
            <p:nvPr/>
          </p:nvSpPr>
          <p:spPr>
            <a:xfrm>
              <a:off x="2556495" y="1772816"/>
              <a:ext cx="504056" cy="4320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5" name="CuadroTexto 34"/>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2</a:t>
              </a:r>
              <a:endParaRPr lang="es-CO" sz="2000" b="1" dirty="0">
                <a:solidFill>
                  <a:schemeClr val="bg1"/>
                </a:solidFill>
              </a:endParaRPr>
            </a:p>
          </p:txBody>
        </p:sp>
      </p:grpSp>
      <p:grpSp>
        <p:nvGrpSpPr>
          <p:cNvPr id="36" name="Grupo 35"/>
          <p:cNvGrpSpPr/>
          <p:nvPr/>
        </p:nvGrpSpPr>
        <p:grpSpPr>
          <a:xfrm>
            <a:off x="1473423" y="5651125"/>
            <a:ext cx="504056" cy="432048"/>
            <a:chOff x="2556495" y="1772816"/>
            <a:chExt cx="504056" cy="432048"/>
          </a:xfrm>
        </p:grpSpPr>
        <p:sp>
          <p:nvSpPr>
            <p:cNvPr id="37" name="Llamada rectangular redondeada 36"/>
            <p:cNvSpPr/>
            <p:nvPr/>
          </p:nvSpPr>
          <p:spPr>
            <a:xfrm>
              <a:off x="2556495" y="1772816"/>
              <a:ext cx="504056" cy="432048"/>
            </a:xfrm>
            <a:prstGeom prst="wedgeRoundRect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CO"/>
            </a:p>
          </p:txBody>
        </p:sp>
        <p:sp>
          <p:nvSpPr>
            <p:cNvPr id="38" name="CuadroTexto 37"/>
            <p:cNvSpPr txBox="1"/>
            <p:nvPr/>
          </p:nvSpPr>
          <p:spPr>
            <a:xfrm>
              <a:off x="2556495" y="1772816"/>
              <a:ext cx="504056" cy="397026"/>
            </a:xfrm>
            <a:prstGeom prst="rect">
              <a:avLst/>
            </a:prstGeom>
            <a:noFill/>
          </p:spPr>
          <p:txBody>
            <a:bodyPr wrap="square" rtlCol="0">
              <a:spAutoFit/>
            </a:bodyPr>
            <a:lstStyle/>
            <a:p>
              <a:pPr algn="ctr"/>
              <a:r>
                <a:rPr lang="es-CO" sz="2000" b="1" dirty="0" smtClean="0">
                  <a:solidFill>
                    <a:schemeClr val="bg1"/>
                  </a:solidFill>
                </a:rPr>
                <a:t>3</a:t>
              </a:r>
              <a:endParaRPr lang="es-CO" sz="2000" b="1" dirty="0">
                <a:solidFill>
                  <a:schemeClr val="bg1"/>
                </a:solidFill>
              </a:endParaRPr>
            </a:p>
          </p:txBody>
        </p:sp>
      </p:grpSp>
      <p:grpSp>
        <p:nvGrpSpPr>
          <p:cNvPr id="39" name="Grupo 38"/>
          <p:cNvGrpSpPr/>
          <p:nvPr/>
        </p:nvGrpSpPr>
        <p:grpSpPr>
          <a:xfrm>
            <a:off x="6778546" y="5651125"/>
            <a:ext cx="504056" cy="432048"/>
            <a:chOff x="2556495" y="1772816"/>
            <a:chExt cx="504056" cy="432048"/>
          </a:xfrm>
        </p:grpSpPr>
        <p:sp>
          <p:nvSpPr>
            <p:cNvPr id="40" name="Llamada rectangular redondeada 39"/>
            <p:cNvSpPr/>
            <p:nvPr/>
          </p:nvSpPr>
          <p:spPr>
            <a:xfrm>
              <a:off x="2556495" y="1772816"/>
              <a:ext cx="504056" cy="432048"/>
            </a:xfrm>
            <a:prstGeom prst="wedgeRoundRectCallout">
              <a:avLst/>
            </a:prstGeom>
            <a:solidFill>
              <a:schemeClr val="accent5"/>
            </a:solidFill>
            <a:ln>
              <a:solidFill>
                <a:schemeClr val="accent5">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s-CO"/>
            </a:p>
          </p:txBody>
        </p:sp>
        <p:sp>
          <p:nvSpPr>
            <p:cNvPr id="41" name="CuadroTexto 3"/>
            <p:cNvSpPr txBox="1"/>
            <p:nvPr/>
          </p:nvSpPr>
          <p:spPr>
            <a:xfrm>
              <a:off x="2556495" y="1772816"/>
              <a:ext cx="504056" cy="39702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CO" sz="2000" b="1" dirty="0" smtClean="0">
                  <a:solidFill>
                    <a:schemeClr val="bg1"/>
                  </a:solidFill>
                </a:rPr>
                <a:t>4</a:t>
              </a:r>
              <a:endParaRPr lang="es-CO" sz="2000" b="1" dirty="0">
                <a:solidFill>
                  <a:schemeClr val="bg1"/>
                </a:solidFill>
              </a:endParaRPr>
            </a:p>
          </p:txBody>
        </p:sp>
      </p:grpSp>
      <p:sp>
        <p:nvSpPr>
          <p:cNvPr id="42" name="CuadroTexto 41"/>
          <p:cNvSpPr txBox="1"/>
          <p:nvPr/>
        </p:nvSpPr>
        <p:spPr>
          <a:xfrm>
            <a:off x="2151561" y="4525421"/>
            <a:ext cx="4053833" cy="769441"/>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El deprimido de la 94, se encuentra en este momento funcionando con normalidad, a pesar del lio, donde se inundaron las alcantarillas de la zona. Los vecinos son culpados por lanzar basura.</a:t>
            </a:r>
            <a:endParaRPr lang="es-CO" sz="1100" dirty="0">
              <a:latin typeface="Tahoma" panose="020B0604030504040204" pitchFamily="34" charset="0"/>
              <a:ea typeface="Tahoma" panose="020B0604030504040204" pitchFamily="34" charset="0"/>
              <a:cs typeface="Tahoma" panose="020B0604030504040204" pitchFamily="34" charset="0"/>
            </a:endParaRPr>
          </a:p>
        </p:txBody>
      </p:sp>
      <p:sp>
        <p:nvSpPr>
          <p:cNvPr id="43" name="CuadroTexto 42"/>
          <p:cNvSpPr txBox="1"/>
          <p:nvPr/>
        </p:nvSpPr>
        <p:spPr>
          <a:xfrm>
            <a:off x="7471179" y="4459424"/>
            <a:ext cx="4234523" cy="938719"/>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La Procuraduría General de la Nación le solicitó al Distrito que agilice la entrega de los documentos técnicos requeridos para que ese organismo de control pueda cumplir con el proceso de vigilancia y acompañamiento de la fase de contratación del metro elevado de Bogotá.</a:t>
            </a:r>
            <a:endParaRPr lang="es-CO" sz="1100" dirty="0">
              <a:latin typeface="Tahoma" panose="020B0604030504040204" pitchFamily="34" charset="0"/>
              <a:ea typeface="Tahoma" panose="020B0604030504040204" pitchFamily="34" charset="0"/>
              <a:cs typeface="Tahoma" panose="020B0604030504040204" pitchFamily="34" charset="0"/>
            </a:endParaRPr>
          </a:p>
        </p:txBody>
      </p:sp>
      <p:sp>
        <p:nvSpPr>
          <p:cNvPr id="44" name="CuadroTexto 43"/>
          <p:cNvSpPr txBox="1"/>
          <p:nvPr/>
        </p:nvSpPr>
        <p:spPr>
          <a:xfrm>
            <a:off x="2151561" y="5564196"/>
            <a:ext cx="4053833" cy="769441"/>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Siguen los cuestionamientos de la Procuraduría a la licitación de semáforos inteligentes en Bogotá. El Ministerio Publico abrió investigación contra el Secretario Distrital de Movilidad por la licitación que se estaría adjudicando hoy.</a:t>
            </a:r>
            <a:endParaRPr lang="es-CO" sz="1100" dirty="0">
              <a:latin typeface="Tahoma" panose="020B0604030504040204" pitchFamily="34" charset="0"/>
              <a:ea typeface="Tahoma" panose="020B0604030504040204" pitchFamily="34" charset="0"/>
              <a:cs typeface="Tahoma" panose="020B0604030504040204" pitchFamily="34" charset="0"/>
            </a:endParaRPr>
          </a:p>
        </p:txBody>
      </p:sp>
      <p:sp>
        <p:nvSpPr>
          <p:cNvPr id="45" name="CuadroTexto 44"/>
          <p:cNvSpPr txBox="1"/>
          <p:nvPr/>
        </p:nvSpPr>
        <p:spPr>
          <a:xfrm>
            <a:off x="7463390" y="5564196"/>
            <a:ext cx="4233117" cy="769441"/>
          </a:xfrm>
          <a:prstGeom prst="rect">
            <a:avLst/>
          </a:prstGeom>
          <a:solidFill>
            <a:schemeClr val="bg1">
              <a:lumMod val="95000"/>
            </a:schemeClr>
          </a:solidFill>
        </p:spPr>
        <p:txBody>
          <a:bodyPr wrap="square" rtlCol="0">
            <a:spAutoFit/>
          </a:bodyPr>
          <a:lstStyle/>
          <a:p>
            <a:pPr algn="just"/>
            <a:r>
              <a:rPr lang="es-CO" sz="1100" dirty="0">
                <a:latin typeface="Tahoma" panose="020B0604030504040204" pitchFamily="34" charset="0"/>
                <a:ea typeface="Tahoma" panose="020B0604030504040204" pitchFamily="34" charset="0"/>
                <a:cs typeface="Tahoma" panose="020B0604030504040204" pitchFamily="34" charset="0"/>
              </a:rPr>
              <a:t>La Procuraduría General de la Nación solicitó información de los procesos del Metro de Bogotá. La empresa Metro señaló que entregará la información sobre avances en las consultorías y estructuración del proceso de selección de la primera línea.</a:t>
            </a:r>
            <a:endParaRPr lang="es-CO" sz="1100" dirty="0">
              <a:latin typeface="Tahoma" panose="020B0604030504040204" pitchFamily="34" charset="0"/>
              <a:ea typeface="Tahoma" panose="020B0604030504040204" pitchFamily="34" charset="0"/>
              <a:cs typeface="Tahoma" panose="020B0604030504040204" pitchFamily="34" charset="0"/>
            </a:endParaRPr>
          </a:p>
        </p:txBody>
      </p:sp>
      <p:grpSp>
        <p:nvGrpSpPr>
          <p:cNvPr id="50" name="Grupo 49"/>
          <p:cNvGrpSpPr/>
          <p:nvPr/>
        </p:nvGrpSpPr>
        <p:grpSpPr>
          <a:xfrm>
            <a:off x="5103306" y="2348759"/>
            <a:ext cx="504056" cy="432048"/>
            <a:chOff x="2556495" y="1772816"/>
            <a:chExt cx="504056" cy="432048"/>
          </a:xfrm>
        </p:grpSpPr>
        <p:sp>
          <p:nvSpPr>
            <p:cNvPr id="51" name="Llamada rectangular redondeada 50"/>
            <p:cNvSpPr/>
            <p:nvPr/>
          </p:nvSpPr>
          <p:spPr>
            <a:xfrm>
              <a:off x="2556495" y="1772816"/>
              <a:ext cx="504056" cy="432048"/>
            </a:xfrm>
            <a:prstGeom prst="wedgeRoundRectCallout">
              <a:avLst/>
            </a:prstGeom>
            <a:solidFill>
              <a:schemeClr val="accent5"/>
            </a:solidFill>
            <a:ln>
              <a:solidFill>
                <a:schemeClr val="accent5">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CO"/>
            </a:p>
          </p:txBody>
        </p:sp>
        <p:sp>
          <p:nvSpPr>
            <p:cNvPr id="52" name="CuadroTexto 51"/>
            <p:cNvSpPr txBox="1"/>
            <p:nvPr/>
          </p:nvSpPr>
          <p:spPr>
            <a:xfrm>
              <a:off x="2556495" y="1772816"/>
              <a:ext cx="504056" cy="397026"/>
            </a:xfrm>
            <a:prstGeom prst="rect">
              <a:avLst/>
            </a:prstGeom>
            <a:noFill/>
          </p:spPr>
          <p:txBody>
            <a:bodyPr wrap="square" rtlCol="0">
              <a:spAutoFit/>
            </a:bodyPr>
            <a:lstStyle/>
            <a:p>
              <a:pPr algn="ctr"/>
              <a:r>
                <a:rPr lang="es-CO" sz="2000" b="1" dirty="0">
                  <a:solidFill>
                    <a:schemeClr val="bg1"/>
                  </a:solidFill>
                </a:rPr>
                <a:t>4</a:t>
              </a:r>
            </a:p>
          </p:txBody>
        </p:sp>
      </p:grpSp>
      <p:sp>
        <p:nvSpPr>
          <p:cNvPr id="57" name="2 CuadroTexto"/>
          <p:cNvSpPr txBox="1"/>
          <p:nvPr/>
        </p:nvSpPr>
        <p:spPr>
          <a:xfrm>
            <a:off x="1194038" y="3954415"/>
            <a:ext cx="936432" cy="261610"/>
          </a:xfrm>
          <a:prstGeom prst="rect">
            <a:avLst/>
          </a:prstGeom>
          <a:solidFill>
            <a:schemeClr val="accent6"/>
          </a:solidFill>
        </p:spPr>
        <p:txBody>
          <a:bodyPr wrap="square"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CO" sz="1100" b="1" dirty="0" smtClean="0">
                <a:solidFill>
                  <a:schemeClr val="bg1"/>
                </a:solidFill>
                <a:latin typeface="+mj-lt"/>
                <a:ea typeface="Tahoma" pitchFamily="34" charset="0"/>
                <a:cs typeface="Tahoma" pitchFamily="34" charset="0"/>
              </a:rPr>
              <a:t>DÍA DEL MES</a:t>
            </a:r>
            <a:endParaRPr lang="es-CO" sz="1100" b="1" dirty="0">
              <a:solidFill>
                <a:schemeClr val="bg1"/>
              </a:solidFill>
              <a:latin typeface="+mj-lt"/>
              <a:ea typeface="Tahoma" pitchFamily="34" charset="0"/>
              <a:cs typeface="Tahoma" pitchFamily="34" charset="0"/>
            </a:endParaRPr>
          </a:p>
        </p:txBody>
      </p:sp>
      <p:pic>
        <p:nvPicPr>
          <p:cNvPr id="46" name="45 Imagen"/>
          <p:cNvPicPr>
            <a:picLocks noChangeAspect="1"/>
          </p:cNvPicPr>
          <p:nvPr/>
        </p:nvPicPr>
        <p:blipFill rotWithShape="1">
          <a:blip r:embed="rId9">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3663784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0" name="Conector recto 109"/>
          <p:cNvCxnSpPr/>
          <p:nvPr/>
        </p:nvCxnSpPr>
        <p:spPr>
          <a:xfrm rot="10800000">
            <a:off x="3647010" y="2294217"/>
            <a:ext cx="43204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8" name="Conector recto 107"/>
          <p:cNvCxnSpPr/>
          <p:nvPr/>
        </p:nvCxnSpPr>
        <p:spPr>
          <a:xfrm rot="10800000">
            <a:off x="3639532" y="4104367"/>
            <a:ext cx="43204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9" name="Conector recto 108"/>
          <p:cNvCxnSpPr/>
          <p:nvPr/>
        </p:nvCxnSpPr>
        <p:spPr>
          <a:xfrm rot="10800000">
            <a:off x="3632750" y="5938538"/>
            <a:ext cx="43204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3 Rectángulo"/>
          <p:cNvSpPr/>
          <p:nvPr/>
        </p:nvSpPr>
        <p:spPr>
          <a:xfrm rot="5400000">
            <a:off x="-2926549" y="2933565"/>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6"/>
            <a:ext cx="1896683" cy="414154"/>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11" name="Grupo 10"/>
          <p:cNvGrpSpPr/>
          <p:nvPr/>
        </p:nvGrpSpPr>
        <p:grpSpPr>
          <a:xfrm>
            <a:off x="1476375" y="1745774"/>
            <a:ext cx="2232248" cy="1096887"/>
            <a:chOff x="1692399" y="1900065"/>
            <a:chExt cx="2232248" cy="1096887"/>
          </a:xfrm>
        </p:grpSpPr>
        <p:sp>
          <p:nvSpPr>
            <p:cNvPr id="9" name="Rectángulo redondeado 8"/>
            <p:cNvSpPr/>
            <p:nvPr/>
          </p:nvSpPr>
          <p:spPr>
            <a:xfrm>
              <a:off x="1692399" y="1900065"/>
              <a:ext cx="2232248" cy="10968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solidFill>
                  <a:schemeClr val="tx1"/>
                </a:solidFill>
              </a:endParaRPr>
            </a:p>
          </p:txBody>
        </p:sp>
        <p:sp>
          <p:nvSpPr>
            <p:cNvPr id="10" name="CuadroTexto 9"/>
            <p:cNvSpPr txBox="1"/>
            <p:nvPr/>
          </p:nvSpPr>
          <p:spPr>
            <a:xfrm>
              <a:off x="1925381" y="2208007"/>
              <a:ext cx="1766283" cy="40011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s-CO" sz="2000" b="1" dirty="0">
                  <a:latin typeface="Tahoma" panose="020B0604030504040204" pitchFamily="34" charset="0"/>
                  <a:ea typeface="Tahoma" panose="020B0604030504040204" pitchFamily="34" charset="0"/>
                  <a:cs typeface="Tahoma" panose="020B0604030504040204" pitchFamily="34" charset="0"/>
                </a:rPr>
                <a:t>Movilidad</a:t>
              </a:r>
              <a:endParaRPr lang="es-CO" sz="2000" b="1"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2" name="Grupo 11"/>
          <p:cNvGrpSpPr/>
          <p:nvPr/>
        </p:nvGrpSpPr>
        <p:grpSpPr>
          <a:xfrm>
            <a:off x="1476375" y="3540860"/>
            <a:ext cx="2232248" cy="1096887"/>
            <a:chOff x="1692399" y="1900065"/>
            <a:chExt cx="2232248" cy="1096887"/>
          </a:xfrm>
        </p:grpSpPr>
        <p:sp>
          <p:nvSpPr>
            <p:cNvPr id="13" name="Rectángulo redondeado 12"/>
            <p:cNvSpPr/>
            <p:nvPr/>
          </p:nvSpPr>
          <p:spPr>
            <a:xfrm>
              <a:off x="1692399" y="1900065"/>
              <a:ext cx="2232248" cy="10968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solidFill>
                  <a:schemeClr val="tx1"/>
                </a:solidFill>
              </a:endParaRPr>
            </a:p>
          </p:txBody>
        </p:sp>
        <p:sp>
          <p:nvSpPr>
            <p:cNvPr id="14" name="CuadroTexto 13"/>
            <p:cNvSpPr txBox="1"/>
            <p:nvPr/>
          </p:nvSpPr>
          <p:spPr>
            <a:xfrm>
              <a:off x="1886419" y="2094565"/>
              <a:ext cx="1846531" cy="70788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s-CO" sz="2000" b="1" dirty="0" err="1">
                  <a:latin typeface="Tahoma" panose="020B0604030504040204" pitchFamily="34" charset="0"/>
                  <a:ea typeface="Tahoma" panose="020B0604030504040204" pitchFamily="34" charset="0"/>
                  <a:cs typeface="Tahoma" panose="020B0604030504040204" pitchFamily="34" charset="0"/>
                </a:rPr>
                <a:t>TransMilenio</a:t>
              </a:r>
              <a:r>
                <a:rPr lang="es-CO" sz="2000" b="1" dirty="0">
                  <a:latin typeface="Tahoma" panose="020B0604030504040204" pitchFamily="34" charset="0"/>
                  <a:ea typeface="Tahoma" panose="020B0604030504040204" pitchFamily="34" charset="0"/>
                  <a:cs typeface="Tahoma" panose="020B0604030504040204" pitchFamily="34" charset="0"/>
                </a:rPr>
                <a:t>-Entidad</a:t>
              </a:r>
              <a:endParaRPr lang="es-CO" sz="2000" b="1" dirty="0">
                <a:ln>
                  <a:solidFill>
                    <a:schemeClr val="bg1">
                      <a:lumMod val="95000"/>
                    </a:schemeClr>
                  </a:solidFill>
                </a:ln>
                <a:latin typeface="Tahoma" panose="020B0604030504040204" pitchFamily="34" charset="0"/>
                <a:ea typeface="Tahoma" panose="020B0604030504040204" pitchFamily="34" charset="0"/>
                <a:cs typeface="Tahoma" panose="020B0604030504040204" pitchFamily="34" charset="0"/>
              </a:endParaRPr>
            </a:p>
          </p:txBody>
        </p:sp>
      </p:grpSp>
      <p:grpSp>
        <p:nvGrpSpPr>
          <p:cNvPr id="15" name="Grupo 14"/>
          <p:cNvGrpSpPr/>
          <p:nvPr/>
        </p:nvGrpSpPr>
        <p:grpSpPr>
          <a:xfrm>
            <a:off x="1485092" y="5357153"/>
            <a:ext cx="2232248" cy="1096887"/>
            <a:chOff x="1701116" y="1916158"/>
            <a:chExt cx="2232248" cy="1096887"/>
          </a:xfrm>
        </p:grpSpPr>
        <p:sp>
          <p:nvSpPr>
            <p:cNvPr id="16" name="Rectángulo redondeado 15"/>
            <p:cNvSpPr/>
            <p:nvPr/>
          </p:nvSpPr>
          <p:spPr>
            <a:xfrm>
              <a:off x="1701116" y="1916158"/>
              <a:ext cx="2232248" cy="10968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solidFill>
                  <a:schemeClr val="tx1"/>
                </a:solidFill>
              </a:endParaRPr>
            </a:p>
          </p:txBody>
        </p:sp>
        <p:sp>
          <p:nvSpPr>
            <p:cNvPr id="17" name="CuadroTexto 16"/>
            <p:cNvSpPr txBox="1"/>
            <p:nvPr/>
          </p:nvSpPr>
          <p:spPr>
            <a:xfrm>
              <a:off x="1806105" y="2215482"/>
              <a:ext cx="2022269" cy="40011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algn="ctr"/>
              <a:endParaRPr lang="es-CO" sz="2000" b="1" dirty="0">
                <a:latin typeface="Tahoma" panose="020B0604030504040204" pitchFamily="34" charset="0"/>
                <a:ea typeface="Tahoma" panose="020B0604030504040204" pitchFamily="34" charset="0"/>
                <a:cs typeface="Tahoma" panose="020B0604030504040204" pitchFamily="34" charset="0"/>
              </a:endParaRPr>
            </a:p>
          </p:txBody>
        </p:sp>
      </p:grpSp>
      <p:pic>
        <p:nvPicPr>
          <p:cNvPr id="91"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93" name="11 Diagrama"/>
          <p:cNvGraphicFramePr/>
          <p:nvPr>
            <p:extLst>
              <p:ext uri="{D42A27DB-BD31-4B8C-83A1-F6EECF244321}">
                <p14:modId xmlns:p14="http://schemas.microsoft.com/office/powerpoint/2010/main" val="2539834222"/>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5" name="CuadroTexto 94"/>
          <p:cNvSpPr txBox="1"/>
          <p:nvPr/>
        </p:nvSpPr>
        <p:spPr>
          <a:xfrm>
            <a:off x="4071580" y="2097724"/>
            <a:ext cx="711839" cy="369332"/>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b="1" dirty="0" smtClean="0">
                <a:solidFill>
                  <a:schemeClr val="tx1"/>
                </a:solidFill>
                <a:latin typeface="Tahoma" panose="020B0604030504040204" pitchFamily="34" charset="0"/>
                <a:ea typeface="Tahoma" panose="020B0604030504040204" pitchFamily="34" charset="0"/>
                <a:cs typeface="Tahoma" panose="020B0604030504040204" pitchFamily="34" charset="0"/>
              </a:rPr>
              <a:t>154</a:t>
            </a:r>
            <a:endParaRPr lang="es-CO"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96" name="CuadroTexto 95"/>
          <p:cNvSpPr txBox="1"/>
          <p:nvPr/>
        </p:nvSpPr>
        <p:spPr>
          <a:xfrm>
            <a:off x="4069177" y="3931895"/>
            <a:ext cx="711839" cy="369332"/>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b="1" dirty="0" smtClean="0">
                <a:solidFill>
                  <a:schemeClr val="tx1"/>
                </a:solidFill>
                <a:latin typeface="Tahoma" panose="020B0604030504040204" pitchFamily="34" charset="0"/>
                <a:ea typeface="Tahoma" panose="020B0604030504040204" pitchFamily="34" charset="0"/>
                <a:cs typeface="Tahoma" panose="020B0604030504040204" pitchFamily="34" charset="0"/>
              </a:rPr>
              <a:t>79</a:t>
            </a:r>
            <a:endParaRPr lang="es-CO"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97" name="CuadroTexto 96"/>
          <p:cNvSpPr txBox="1"/>
          <p:nvPr/>
        </p:nvSpPr>
        <p:spPr>
          <a:xfrm>
            <a:off x="4069177" y="5760840"/>
            <a:ext cx="711839" cy="369332"/>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b="1" dirty="0" smtClean="0">
                <a:solidFill>
                  <a:schemeClr val="tx1"/>
                </a:solidFill>
                <a:latin typeface="Tahoma" panose="020B0604030504040204" pitchFamily="34" charset="0"/>
                <a:ea typeface="Tahoma" panose="020B0604030504040204" pitchFamily="34" charset="0"/>
                <a:cs typeface="Tahoma" panose="020B0604030504040204" pitchFamily="34" charset="0"/>
              </a:rPr>
              <a:t>70</a:t>
            </a:r>
            <a:endParaRPr lang="es-CO"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pic>
        <p:nvPicPr>
          <p:cNvPr id="46" name="45 Imagen"/>
          <p:cNvPicPr>
            <a:picLocks noChangeAspect="1"/>
          </p:cNvPicPr>
          <p:nvPr/>
        </p:nvPicPr>
        <p:blipFill rotWithShape="1">
          <a:blip r:embed="rId8">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cxnSp>
        <p:nvCxnSpPr>
          <p:cNvPr id="64" name="Conector recto 109"/>
          <p:cNvCxnSpPr/>
          <p:nvPr/>
        </p:nvCxnSpPr>
        <p:spPr>
          <a:xfrm rot="10800000">
            <a:off x="7319418" y="2280987"/>
            <a:ext cx="43204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65" name="Grupo 10"/>
          <p:cNvGrpSpPr/>
          <p:nvPr/>
        </p:nvGrpSpPr>
        <p:grpSpPr>
          <a:xfrm>
            <a:off x="1591408" y="1732544"/>
            <a:ext cx="5789623" cy="4526995"/>
            <a:chOff x="-1864976" y="1900065"/>
            <a:chExt cx="5789623" cy="4526995"/>
          </a:xfrm>
        </p:grpSpPr>
        <p:sp>
          <p:nvSpPr>
            <p:cNvPr id="66" name="Rectángulo redondeado 8"/>
            <p:cNvSpPr/>
            <p:nvPr/>
          </p:nvSpPr>
          <p:spPr>
            <a:xfrm>
              <a:off x="1692399" y="1900065"/>
              <a:ext cx="2232248" cy="10968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solidFill>
                  <a:schemeClr val="tx1"/>
                </a:solidFill>
              </a:endParaRPr>
            </a:p>
          </p:txBody>
        </p:sp>
        <p:sp>
          <p:nvSpPr>
            <p:cNvPr id="67" name="CuadroTexto 9"/>
            <p:cNvSpPr txBox="1"/>
            <p:nvPr/>
          </p:nvSpPr>
          <p:spPr>
            <a:xfrm>
              <a:off x="1908150" y="2221071"/>
              <a:ext cx="1930174" cy="40011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algn="ctr"/>
              <a:r>
                <a:rPr lang="es-CO" sz="2000" b="1" dirty="0">
                  <a:latin typeface="Tahoma" panose="020B0604030504040204" pitchFamily="34" charset="0"/>
                  <a:ea typeface="Tahoma" panose="020B0604030504040204" pitchFamily="34" charset="0"/>
                  <a:cs typeface="Tahoma" panose="020B0604030504040204" pitchFamily="34" charset="0"/>
                </a:rPr>
                <a:t>Metro</a:t>
              </a:r>
              <a:endParaRPr lang="es-CO" sz="2000" b="1" dirty="0">
                <a:latin typeface="Tahoma" panose="020B0604030504040204" pitchFamily="34" charset="0"/>
                <a:ea typeface="Tahoma" panose="020B0604030504040204" pitchFamily="34" charset="0"/>
                <a:cs typeface="Tahoma" panose="020B0604030504040204" pitchFamily="34" charset="0"/>
              </a:endParaRPr>
            </a:p>
          </p:txBody>
        </p:sp>
        <p:sp>
          <p:nvSpPr>
            <p:cNvPr id="47" name="CuadroTexto 9"/>
            <p:cNvSpPr txBox="1"/>
            <p:nvPr/>
          </p:nvSpPr>
          <p:spPr>
            <a:xfrm>
              <a:off x="-1864976" y="5719174"/>
              <a:ext cx="1930174" cy="70788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algn="ctr"/>
              <a:r>
                <a:rPr lang="es-CO" sz="2000" b="1" dirty="0">
                  <a:latin typeface="Tahoma" panose="020B0604030504040204" pitchFamily="34" charset="0"/>
                  <a:ea typeface="Tahoma" panose="020B0604030504040204" pitchFamily="34" charset="0"/>
                  <a:cs typeface="Tahoma" panose="020B0604030504040204" pitchFamily="34" charset="0"/>
                </a:rPr>
                <a:t>Alcalde Mayor</a:t>
              </a:r>
              <a:endParaRPr lang="es-CO" sz="2000" b="1" dirty="0">
                <a:latin typeface="Tahoma" panose="020B0604030504040204" pitchFamily="34" charset="0"/>
                <a:ea typeface="Tahoma" panose="020B0604030504040204" pitchFamily="34" charset="0"/>
                <a:cs typeface="Tahoma" panose="020B0604030504040204" pitchFamily="34" charset="0"/>
              </a:endParaRPr>
            </a:p>
          </p:txBody>
        </p:sp>
      </p:grpSp>
      <p:sp>
        <p:nvSpPr>
          <p:cNvPr id="68" name="CuadroTexto 94"/>
          <p:cNvSpPr txBox="1"/>
          <p:nvPr/>
        </p:nvSpPr>
        <p:spPr>
          <a:xfrm>
            <a:off x="7743988" y="2084494"/>
            <a:ext cx="711839" cy="369332"/>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b="1" dirty="0" smtClean="0">
                <a:solidFill>
                  <a:schemeClr val="tx1"/>
                </a:solidFill>
                <a:latin typeface="Tahoma" panose="020B0604030504040204" pitchFamily="34" charset="0"/>
                <a:ea typeface="Tahoma" panose="020B0604030504040204" pitchFamily="34" charset="0"/>
                <a:cs typeface="Tahoma" panose="020B0604030504040204" pitchFamily="34" charset="0"/>
              </a:rPr>
              <a:t>54</a:t>
            </a:r>
            <a:endParaRPr lang="es-CO"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69" name="Conector recto 109"/>
          <p:cNvCxnSpPr/>
          <p:nvPr/>
        </p:nvCxnSpPr>
        <p:spPr>
          <a:xfrm rot="10800000">
            <a:off x="7302187" y="4050831"/>
            <a:ext cx="43204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70" name="Grupo 10"/>
          <p:cNvGrpSpPr/>
          <p:nvPr/>
        </p:nvGrpSpPr>
        <p:grpSpPr>
          <a:xfrm>
            <a:off x="5131552" y="3502388"/>
            <a:ext cx="2232248" cy="1096887"/>
            <a:chOff x="1692399" y="1900065"/>
            <a:chExt cx="2232248" cy="1096887"/>
          </a:xfrm>
        </p:grpSpPr>
        <p:sp>
          <p:nvSpPr>
            <p:cNvPr id="71" name="Rectángulo redondeado 8"/>
            <p:cNvSpPr/>
            <p:nvPr/>
          </p:nvSpPr>
          <p:spPr>
            <a:xfrm>
              <a:off x="1692399" y="1900065"/>
              <a:ext cx="2232248" cy="10968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solidFill>
                  <a:schemeClr val="tx1"/>
                </a:solidFill>
              </a:endParaRPr>
            </a:p>
          </p:txBody>
        </p:sp>
        <p:sp>
          <p:nvSpPr>
            <p:cNvPr id="72" name="CuadroTexto 9"/>
            <p:cNvSpPr txBox="1"/>
            <p:nvPr/>
          </p:nvSpPr>
          <p:spPr>
            <a:xfrm>
              <a:off x="1957252" y="2202344"/>
              <a:ext cx="1766283" cy="40011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s-CO" sz="2000" b="1" dirty="0" smtClean="0">
                  <a:latin typeface="Tahoma" panose="020B0604030504040204" pitchFamily="34" charset="0"/>
                  <a:ea typeface="Tahoma" panose="020B0604030504040204" pitchFamily="34" charset="0"/>
                  <a:cs typeface="Tahoma" panose="020B0604030504040204" pitchFamily="34" charset="0"/>
                </a:rPr>
                <a:t>SITP</a:t>
              </a:r>
              <a:endParaRPr lang="es-CO" sz="2000" b="1" dirty="0">
                <a:latin typeface="Tahoma" panose="020B0604030504040204" pitchFamily="34" charset="0"/>
                <a:ea typeface="Tahoma" panose="020B0604030504040204" pitchFamily="34" charset="0"/>
                <a:cs typeface="Tahoma" panose="020B0604030504040204" pitchFamily="34" charset="0"/>
              </a:endParaRPr>
            </a:p>
          </p:txBody>
        </p:sp>
      </p:grpSp>
      <p:sp>
        <p:nvSpPr>
          <p:cNvPr id="73" name="CuadroTexto 94"/>
          <p:cNvSpPr txBox="1"/>
          <p:nvPr/>
        </p:nvSpPr>
        <p:spPr>
          <a:xfrm>
            <a:off x="7726757" y="3854338"/>
            <a:ext cx="711839" cy="369332"/>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b="1" dirty="0" smtClean="0">
                <a:solidFill>
                  <a:schemeClr val="tx1"/>
                </a:solidFill>
                <a:latin typeface="Tahoma" panose="020B0604030504040204" pitchFamily="34" charset="0"/>
                <a:ea typeface="Tahoma" panose="020B0604030504040204" pitchFamily="34" charset="0"/>
                <a:cs typeface="Tahoma" panose="020B0604030504040204" pitchFamily="34" charset="0"/>
              </a:rPr>
              <a:t>40</a:t>
            </a:r>
            <a:endParaRPr lang="es-CO"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74" name="Conector recto 109"/>
          <p:cNvCxnSpPr/>
          <p:nvPr/>
        </p:nvCxnSpPr>
        <p:spPr>
          <a:xfrm rot="10800000">
            <a:off x="7294709" y="5869761"/>
            <a:ext cx="43204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75" name="Grupo 10"/>
          <p:cNvGrpSpPr/>
          <p:nvPr/>
        </p:nvGrpSpPr>
        <p:grpSpPr>
          <a:xfrm>
            <a:off x="5124074" y="5321318"/>
            <a:ext cx="2232248" cy="1096887"/>
            <a:chOff x="1692399" y="1900065"/>
            <a:chExt cx="2232248" cy="1096887"/>
          </a:xfrm>
        </p:grpSpPr>
        <p:sp>
          <p:nvSpPr>
            <p:cNvPr id="76" name="Rectángulo redondeado 8"/>
            <p:cNvSpPr/>
            <p:nvPr/>
          </p:nvSpPr>
          <p:spPr>
            <a:xfrm>
              <a:off x="1692399" y="1900065"/>
              <a:ext cx="2232248" cy="10968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solidFill>
                  <a:schemeClr val="tx1"/>
                </a:solidFill>
              </a:endParaRPr>
            </a:p>
          </p:txBody>
        </p:sp>
        <p:sp>
          <p:nvSpPr>
            <p:cNvPr id="77" name="CuadroTexto 9"/>
            <p:cNvSpPr txBox="1"/>
            <p:nvPr/>
          </p:nvSpPr>
          <p:spPr>
            <a:xfrm>
              <a:off x="1722416" y="2235224"/>
              <a:ext cx="2165327" cy="40011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s-CO" sz="2000" b="1" dirty="0">
                  <a:latin typeface="Tahoma" panose="020B0604030504040204" pitchFamily="34" charset="0"/>
                  <a:ea typeface="Tahoma" panose="020B0604030504040204" pitchFamily="34" charset="0"/>
                  <a:cs typeface="Tahoma" panose="020B0604030504040204" pitchFamily="34" charset="0"/>
                </a:rPr>
                <a:t>UMV-Malla vial</a:t>
              </a:r>
            </a:p>
          </p:txBody>
        </p:sp>
      </p:grpSp>
      <p:sp>
        <p:nvSpPr>
          <p:cNvPr id="78" name="CuadroTexto 94"/>
          <p:cNvSpPr txBox="1"/>
          <p:nvPr/>
        </p:nvSpPr>
        <p:spPr>
          <a:xfrm>
            <a:off x="7719279" y="5673268"/>
            <a:ext cx="711839" cy="369332"/>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b="1" dirty="0" smtClean="0">
                <a:solidFill>
                  <a:schemeClr val="tx1"/>
                </a:solidFill>
                <a:latin typeface="Tahoma" panose="020B0604030504040204" pitchFamily="34" charset="0"/>
                <a:ea typeface="Tahoma" panose="020B0604030504040204" pitchFamily="34" charset="0"/>
                <a:cs typeface="Tahoma" panose="020B0604030504040204" pitchFamily="34" charset="0"/>
              </a:rPr>
              <a:t>40</a:t>
            </a:r>
            <a:endParaRPr lang="es-CO"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cxnSp>
        <p:nvCxnSpPr>
          <p:cNvPr id="79" name="Conector recto 109"/>
          <p:cNvCxnSpPr/>
          <p:nvPr/>
        </p:nvCxnSpPr>
        <p:spPr>
          <a:xfrm rot="10800000">
            <a:off x="10888227" y="4116561"/>
            <a:ext cx="432048"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grpSp>
        <p:nvGrpSpPr>
          <p:cNvPr id="80" name="Grupo 10"/>
          <p:cNvGrpSpPr/>
          <p:nvPr/>
        </p:nvGrpSpPr>
        <p:grpSpPr>
          <a:xfrm>
            <a:off x="8717592" y="3568118"/>
            <a:ext cx="2232248" cy="1096887"/>
            <a:chOff x="1692399" y="1900065"/>
            <a:chExt cx="2232248" cy="1096887"/>
          </a:xfrm>
        </p:grpSpPr>
        <p:sp>
          <p:nvSpPr>
            <p:cNvPr id="81" name="Rectángulo redondeado 8"/>
            <p:cNvSpPr/>
            <p:nvPr/>
          </p:nvSpPr>
          <p:spPr>
            <a:xfrm>
              <a:off x="1692399" y="1900065"/>
              <a:ext cx="2232248" cy="10968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solidFill>
                  <a:schemeClr val="tx1"/>
                </a:solidFill>
              </a:endParaRPr>
            </a:p>
          </p:txBody>
        </p:sp>
        <p:sp>
          <p:nvSpPr>
            <p:cNvPr id="82" name="CuadroTexto 9"/>
            <p:cNvSpPr txBox="1"/>
            <p:nvPr/>
          </p:nvSpPr>
          <p:spPr>
            <a:xfrm>
              <a:off x="1925381" y="2206836"/>
              <a:ext cx="1766283" cy="40011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s-CO" sz="2000" b="1" dirty="0">
                  <a:latin typeface="Tahoma" panose="020B0604030504040204" pitchFamily="34" charset="0"/>
                  <a:ea typeface="Tahoma" panose="020B0604030504040204" pitchFamily="34" charset="0"/>
                  <a:cs typeface="Tahoma" panose="020B0604030504040204" pitchFamily="34" charset="0"/>
                </a:rPr>
                <a:t>Acueducto</a:t>
              </a:r>
              <a:endParaRPr lang="es-CO" sz="2000" b="1" dirty="0">
                <a:latin typeface="Tahoma" panose="020B0604030504040204" pitchFamily="34" charset="0"/>
                <a:ea typeface="Tahoma" panose="020B0604030504040204" pitchFamily="34" charset="0"/>
                <a:cs typeface="Tahoma" panose="020B0604030504040204" pitchFamily="34" charset="0"/>
              </a:endParaRPr>
            </a:p>
          </p:txBody>
        </p:sp>
      </p:grpSp>
      <p:sp>
        <p:nvSpPr>
          <p:cNvPr id="83" name="CuadroTexto 94"/>
          <p:cNvSpPr txBox="1"/>
          <p:nvPr/>
        </p:nvSpPr>
        <p:spPr>
          <a:xfrm>
            <a:off x="11312797" y="3920068"/>
            <a:ext cx="711839" cy="369332"/>
          </a:xfrm>
          <a:prstGeom prst="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CO" b="1" dirty="0" smtClean="0">
                <a:solidFill>
                  <a:schemeClr val="tx1"/>
                </a:solidFill>
                <a:latin typeface="Tahoma" panose="020B0604030504040204" pitchFamily="34" charset="0"/>
                <a:ea typeface="Tahoma" panose="020B0604030504040204" pitchFamily="34" charset="0"/>
                <a:cs typeface="Tahoma" panose="020B0604030504040204" pitchFamily="34" charset="0"/>
              </a:rPr>
              <a:t>18</a:t>
            </a:r>
            <a:endParaRPr lang="es-CO"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90169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rot="5400000">
            <a:off x="-2224037" y="2231054"/>
            <a:ext cx="6858001" cy="2395891"/>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2 Rectángulo"/>
          <p:cNvSpPr/>
          <p:nvPr/>
        </p:nvSpPr>
        <p:spPr>
          <a:xfrm>
            <a:off x="0" y="4593130"/>
            <a:ext cx="4356695" cy="1512168"/>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Rectángulo"/>
          <p:cNvSpPr/>
          <p:nvPr/>
        </p:nvSpPr>
        <p:spPr>
          <a:xfrm>
            <a:off x="4572720" y="4593130"/>
            <a:ext cx="7597056" cy="1512168"/>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CuadroTexto"/>
          <p:cNvSpPr txBox="1"/>
          <p:nvPr/>
        </p:nvSpPr>
        <p:spPr>
          <a:xfrm>
            <a:off x="5581052" y="4841382"/>
            <a:ext cx="6516824" cy="1015663"/>
          </a:xfrm>
          <a:prstGeom prst="rect">
            <a:avLst/>
          </a:prstGeom>
          <a:noFill/>
        </p:spPr>
        <p:txBody>
          <a:bodyPr wrap="square" rtlCol="0">
            <a:spAutoFit/>
          </a:bodyPr>
          <a:lstStyle/>
          <a:p>
            <a:pPr algn="r"/>
            <a:r>
              <a:rPr lang="es-CO" sz="6000" b="1" dirty="0" smtClean="0">
                <a:solidFill>
                  <a:schemeClr val="bg1"/>
                </a:solidFill>
              </a:rPr>
              <a:t>Marca</a:t>
            </a:r>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79" y="188640"/>
            <a:ext cx="2284770" cy="1353939"/>
          </a:xfrm>
          <a:prstGeom prst="rect">
            <a:avLst/>
          </a:prstGeom>
        </p:spPr>
      </p:pic>
    </p:spTree>
    <p:extLst>
      <p:ext uri="{BB962C8B-B14F-4D97-AF65-F5344CB8AC3E}">
        <p14:creationId xmlns:p14="http://schemas.microsoft.com/office/powerpoint/2010/main" val="1864040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ángulo 35"/>
          <p:cNvSpPr/>
          <p:nvPr/>
        </p:nvSpPr>
        <p:spPr>
          <a:xfrm>
            <a:off x="7982994" y="1367190"/>
            <a:ext cx="576064" cy="214435"/>
          </a:xfrm>
          <a:prstGeom prst="rect">
            <a:avLst/>
          </a:prstGeom>
          <a:solidFill>
            <a:schemeClr val="accent1"/>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s-CO"/>
          </a:p>
        </p:txBody>
      </p:sp>
      <p:graphicFrame>
        <p:nvGraphicFramePr>
          <p:cNvPr id="18" name="Object 3"/>
          <p:cNvGraphicFramePr>
            <a:graphicFrameLocks noGrp="1" noChangeAspect="1"/>
          </p:cNvGraphicFramePr>
          <p:nvPr>
            <p:extLst>
              <p:ext uri="{D42A27DB-BD31-4B8C-83A1-F6EECF244321}">
                <p14:modId xmlns:p14="http://schemas.microsoft.com/office/powerpoint/2010/main" val="2522276837"/>
              </p:ext>
            </p:extLst>
          </p:nvPr>
        </p:nvGraphicFramePr>
        <p:xfrm>
          <a:off x="1593154" y="1655729"/>
          <a:ext cx="6147917" cy="3168352"/>
        </p:xfrm>
        <a:graphic>
          <a:graphicData uri="http://schemas.openxmlformats.org/drawingml/2006/chart">
            <c:chart xmlns:c="http://schemas.openxmlformats.org/drawingml/2006/chart" xmlns:r="http://schemas.openxmlformats.org/officeDocument/2006/relationships" r:id="rId2"/>
          </a:graphicData>
        </a:graphic>
      </p:graphicFrame>
      <p:sp>
        <p:nvSpPr>
          <p:cNvPr id="4" name="3 Rectángulo"/>
          <p:cNvSpPr/>
          <p:nvPr/>
        </p:nvSpPr>
        <p:spPr>
          <a:xfrm rot="5400000">
            <a:off x="-2926549" y="2933565"/>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4"/>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8" name="1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4859" y="204650"/>
            <a:ext cx="1431145" cy="848086"/>
          </a:xfrm>
          <a:prstGeom prst="rect">
            <a:avLst/>
          </a:prstGeom>
        </p:spPr>
      </p:pic>
      <p:sp>
        <p:nvSpPr>
          <p:cNvPr id="16" name="2 CuadroTexto"/>
          <p:cNvSpPr txBox="1"/>
          <p:nvPr/>
        </p:nvSpPr>
        <p:spPr>
          <a:xfrm>
            <a:off x="1286075" y="4293096"/>
            <a:ext cx="756000" cy="261610"/>
          </a:xfrm>
          <a:prstGeom prst="rect">
            <a:avLst/>
          </a:prstGeom>
          <a:solidFill>
            <a:schemeClr val="accent6"/>
          </a:solidFill>
        </p:spPr>
        <p:txBody>
          <a:bodyPr wrap="square"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CO" sz="1100" b="1" dirty="0" smtClean="0">
                <a:solidFill>
                  <a:schemeClr val="bg1"/>
                </a:solidFill>
                <a:latin typeface="Tahoma" pitchFamily="34" charset="0"/>
                <a:ea typeface="Tahoma" pitchFamily="34" charset="0"/>
                <a:cs typeface="Tahoma" pitchFamily="34" charset="0"/>
              </a:rPr>
              <a:t>TOTAL</a:t>
            </a:r>
            <a:endParaRPr lang="es-CO" sz="1100" b="1" dirty="0">
              <a:solidFill>
                <a:schemeClr val="bg1"/>
              </a:solidFill>
              <a:latin typeface="Tahoma" pitchFamily="34" charset="0"/>
              <a:ea typeface="Tahoma" pitchFamily="34" charset="0"/>
              <a:cs typeface="Tahoma" pitchFamily="34" charset="0"/>
            </a:endParaRPr>
          </a:p>
        </p:txBody>
      </p:sp>
      <p:grpSp>
        <p:nvGrpSpPr>
          <p:cNvPr id="21" name="Grupo 20"/>
          <p:cNvGrpSpPr/>
          <p:nvPr/>
        </p:nvGrpSpPr>
        <p:grpSpPr>
          <a:xfrm>
            <a:off x="2471084" y="1822783"/>
            <a:ext cx="504056" cy="251151"/>
            <a:chOff x="2340471" y="1624171"/>
            <a:chExt cx="504056" cy="251151"/>
          </a:xfrm>
        </p:grpSpPr>
        <p:sp>
          <p:nvSpPr>
            <p:cNvPr id="19" name="Rectángulo redondeado 18"/>
            <p:cNvSpPr/>
            <p:nvPr/>
          </p:nvSpPr>
          <p:spPr>
            <a:xfrm>
              <a:off x="2397184" y="1630987"/>
              <a:ext cx="355533" cy="24433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O"/>
            </a:p>
          </p:txBody>
        </p:sp>
        <p:sp>
          <p:nvSpPr>
            <p:cNvPr id="20" name="CuadroTexto 19"/>
            <p:cNvSpPr txBox="1"/>
            <p:nvPr/>
          </p:nvSpPr>
          <p:spPr>
            <a:xfrm>
              <a:off x="2340471" y="1624171"/>
              <a:ext cx="504056" cy="246221"/>
            </a:xfrm>
            <a:prstGeom prst="rect">
              <a:avLst/>
            </a:prstGeom>
            <a:noFill/>
          </p:spPr>
          <p:txBody>
            <a:bodyPr wrap="square" rtlCol="0">
              <a:spAutoFit/>
            </a:bodyPr>
            <a:lstStyle/>
            <a:p>
              <a:pPr algn="ctr"/>
              <a:r>
                <a:rPr lang="es-CO" sz="1000" dirty="0" smtClean="0"/>
                <a:t>31%</a:t>
              </a:r>
              <a:endParaRPr lang="es-CO" sz="1000" dirty="0"/>
            </a:p>
          </p:txBody>
        </p:sp>
      </p:grpSp>
      <p:grpSp>
        <p:nvGrpSpPr>
          <p:cNvPr id="22" name="Grupo 21"/>
          <p:cNvGrpSpPr/>
          <p:nvPr/>
        </p:nvGrpSpPr>
        <p:grpSpPr>
          <a:xfrm>
            <a:off x="3893354" y="1900064"/>
            <a:ext cx="504056" cy="251151"/>
            <a:chOff x="2340471" y="1624171"/>
            <a:chExt cx="504056" cy="251151"/>
          </a:xfrm>
        </p:grpSpPr>
        <p:sp>
          <p:nvSpPr>
            <p:cNvPr id="23" name="Rectángulo redondeado 22"/>
            <p:cNvSpPr/>
            <p:nvPr/>
          </p:nvSpPr>
          <p:spPr>
            <a:xfrm>
              <a:off x="2397184" y="1630987"/>
              <a:ext cx="355533" cy="24433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O"/>
            </a:p>
          </p:txBody>
        </p:sp>
        <p:sp>
          <p:nvSpPr>
            <p:cNvPr id="24" name="CuadroTexto 23"/>
            <p:cNvSpPr txBox="1"/>
            <p:nvPr/>
          </p:nvSpPr>
          <p:spPr>
            <a:xfrm>
              <a:off x="2340471" y="1624171"/>
              <a:ext cx="504056" cy="246221"/>
            </a:xfrm>
            <a:prstGeom prst="rect">
              <a:avLst/>
            </a:prstGeom>
            <a:noFill/>
          </p:spPr>
          <p:txBody>
            <a:bodyPr wrap="square" rtlCol="0">
              <a:spAutoFit/>
            </a:bodyPr>
            <a:lstStyle/>
            <a:p>
              <a:pPr algn="ctr"/>
              <a:r>
                <a:rPr lang="es-CO" sz="1000" dirty="0" smtClean="0"/>
                <a:t>28%</a:t>
              </a:r>
              <a:endParaRPr lang="es-CO" sz="1000" dirty="0"/>
            </a:p>
          </p:txBody>
        </p:sp>
      </p:grpSp>
      <p:grpSp>
        <p:nvGrpSpPr>
          <p:cNvPr id="25" name="Grupo 24"/>
          <p:cNvGrpSpPr/>
          <p:nvPr/>
        </p:nvGrpSpPr>
        <p:grpSpPr>
          <a:xfrm>
            <a:off x="5276443" y="2252557"/>
            <a:ext cx="504056" cy="251151"/>
            <a:chOff x="2340471" y="1624171"/>
            <a:chExt cx="504056" cy="251151"/>
          </a:xfrm>
        </p:grpSpPr>
        <p:sp>
          <p:nvSpPr>
            <p:cNvPr id="26" name="Rectángulo redondeado 25"/>
            <p:cNvSpPr/>
            <p:nvPr/>
          </p:nvSpPr>
          <p:spPr>
            <a:xfrm>
              <a:off x="2397184" y="1630987"/>
              <a:ext cx="355533" cy="24433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O"/>
            </a:p>
          </p:txBody>
        </p:sp>
        <p:sp>
          <p:nvSpPr>
            <p:cNvPr id="27" name="CuadroTexto 26"/>
            <p:cNvSpPr txBox="1"/>
            <p:nvPr/>
          </p:nvSpPr>
          <p:spPr>
            <a:xfrm>
              <a:off x="2340471" y="1624171"/>
              <a:ext cx="504056" cy="246221"/>
            </a:xfrm>
            <a:prstGeom prst="rect">
              <a:avLst/>
            </a:prstGeom>
            <a:noFill/>
          </p:spPr>
          <p:txBody>
            <a:bodyPr wrap="square" rtlCol="0">
              <a:spAutoFit/>
            </a:bodyPr>
            <a:lstStyle/>
            <a:p>
              <a:pPr algn="ctr"/>
              <a:r>
                <a:rPr lang="es-CO" sz="1000" dirty="0" smtClean="0"/>
                <a:t>23%</a:t>
              </a:r>
              <a:endParaRPr lang="es-CO" sz="1000" dirty="0"/>
            </a:p>
          </p:txBody>
        </p:sp>
      </p:grpSp>
      <p:grpSp>
        <p:nvGrpSpPr>
          <p:cNvPr id="28" name="Grupo 27"/>
          <p:cNvGrpSpPr/>
          <p:nvPr/>
        </p:nvGrpSpPr>
        <p:grpSpPr>
          <a:xfrm>
            <a:off x="6648109" y="2425159"/>
            <a:ext cx="504056" cy="251151"/>
            <a:chOff x="2340471" y="1624171"/>
            <a:chExt cx="504056" cy="251151"/>
          </a:xfrm>
        </p:grpSpPr>
        <p:sp>
          <p:nvSpPr>
            <p:cNvPr id="29" name="Rectángulo redondeado 28"/>
            <p:cNvSpPr/>
            <p:nvPr/>
          </p:nvSpPr>
          <p:spPr>
            <a:xfrm>
              <a:off x="2397184" y="1630987"/>
              <a:ext cx="355533" cy="244335"/>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CO"/>
            </a:p>
          </p:txBody>
        </p:sp>
        <p:sp>
          <p:nvSpPr>
            <p:cNvPr id="30" name="CuadroTexto 29"/>
            <p:cNvSpPr txBox="1"/>
            <p:nvPr/>
          </p:nvSpPr>
          <p:spPr>
            <a:xfrm>
              <a:off x="2340471" y="1624171"/>
              <a:ext cx="504056" cy="246221"/>
            </a:xfrm>
            <a:prstGeom prst="rect">
              <a:avLst/>
            </a:prstGeom>
            <a:noFill/>
          </p:spPr>
          <p:txBody>
            <a:bodyPr wrap="square" rtlCol="0">
              <a:spAutoFit/>
            </a:bodyPr>
            <a:lstStyle/>
            <a:p>
              <a:pPr algn="ctr"/>
              <a:r>
                <a:rPr lang="es-CO" sz="1000" dirty="0" smtClean="0"/>
                <a:t>20%</a:t>
              </a:r>
              <a:endParaRPr lang="es-CO" sz="1000" dirty="0"/>
            </a:p>
          </p:txBody>
        </p:sp>
      </p:grpSp>
      <p:grpSp>
        <p:nvGrpSpPr>
          <p:cNvPr id="2" name="Grupo 1"/>
          <p:cNvGrpSpPr/>
          <p:nvPr/>
        </p:nvGrpSpPr>
        <p:grpSpPr>
          <a:xfrm>
            <a:off x="8137412" y="1464749"/>
            <a:ext cx="3481950" cy="4936848"/>
            <a:chOff x="8271026" y="1644372"/>
            <a:chExt cx="3481950" cy="4936848"/>
          </a:xfrm>
        </p:grpSpPr>
        <p:sp>
          <p:nvSpPr>
            <p:cNvPr id="10" name="object 45"/>
            <p:cNvSpPr/>
            <p:nvPr/>
          </p:nvSpPr>
          <p:spPr>
            <a:xfrm>
              <a:off x="8271026" y="1644372"/>
              <a:ext cx="3481950" cy="4936848"/>
            </a:xfrm>
            <a:custGeom>
              <a:avLst/>
              <a:gdLst/>
              <a:ahLst/>
              <a:cxnLst/>
              <a:rect l="l" t="t" r="r" b="b"/>
              <a:pathLst>
                <a:path w="1838959" h="4376420">
                  <a:moveTo>
                    <a:pt x="0" y="4376051"/>
                  </a:moveTo>
                  <a:lnTo>
                    <a:pt x="1838769" y="4376051"/>
                  </a:lnTo>
                  <a:lnTo>
                    <a:pt x="1838769" y="0"/>
                  </a:lnTo>
                  <a:lnTo>
                    <a:pt x="0" y="0"/>
                  </a:lnTo>
                  <a:lnTo>
                    <a:pt x="0" y="4376051"/>
                  </a:lnTo>
                  <a:close/>
                </a:path>
              </a:pathLst>
            </a:custGeom>
            <a:solidFill>
              <a:srgbClr val="EDF0F2"/>
            </a:solidFill>
          </p:spPr>
          <p:txBody>
            <a:bodyPr wrap="square" lIns="0" tIns="0" rIns="0" bIns="0" rtlCol="0"/>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31" name="CuadroTexto 30"/>
            <p:cNvSpPr txBox="1"/>
            <p:nvPr/>
          </p:nvSpPr>
          <p:spPr>
            <a:xfrm>
              <a:off x="8461151" y="2167981"/>
              <a:ext cx="3191131" cy="4278094"/>
            </a:xfrm>
            <a:prstGeom prst="rect">
              <a:avLst/>
            </a:prstGeom>
            <a:noFill/>
          </p:spPr>
          <p:txBody>
            <a:bodyPr wrap="square" rtlCol="0">
              <a:spAutoFit/>
            </a:bodyPr>
            <a:lstStyle/>
            <a:p>
              <a:pPr marL="285750" indent="-285750" algn="just">
                <a:buFont typeface="Arial" panose="020B0604020202020204" pitchFamily="34" charset="0"/>
                <a:buChar char="•"/>
              </a:pPr>
              <a:r>
                <a:rPr lang="es-CO" sz="1700" dirty="0" smtClean="0">
                  <a:latin typeface="+mj-lt"/>
                  <a:ea typeface="Tahoma" panose="020B0604030504040204" pitchFamily="34" charset="0"/>
                  <a:cs typeface="Tahoma" panose="020B0604030504040204" pitchFamily="34" charset="0"/>
                </a:rPr>
                <a:t>Se registraron </a:t>
              </a:r>
              <a:r>
                <a:rPr lang="es-CO" sz="1700" dirty="0" smtClean="0">
                  <a:latin typeface="+mj-lt"/>
                  <a:ea typeface="Tahoma" panose="020B0604030504040204" pitchFamily="34" charset="0"/>
                  <a:cs typeface="Tahoma" panose="020B0604030504040204" pitchFamily="34" charset="0"/>
                </a:rPr>
                <a:t>432 </a:t>
              </a:r>
              <a:r>
                <a:rPr lang="es-CO" sz="1700" dirty="0" smtClean="0">
                  <a:latin typeface="+mj-lt"/>
                  <a:ea typeface="Tahoma" panose="020B0604030504040204" pitchFamily="34" charset="0"/>
                  <a:cs typeface="Tahoma" panose="020B0604030504040204" pitchFamily="34" charset="0"/>
                </a:rPr>
                <a:t>noticias en las que fue mencionado el IDU y todo lo considerado como marca para entidad. Citytv, con </a:t>
              </a:r>
              <a:r>
                <a:rPr lang="es-CO" sz="1700" dirty="0" smtClean="0">
                  <a:latin typeface="+mj-lt"/>
                  <a:ea typeface="Tahoma" panose="020B0604030504040204" pitchFamily="34" charset="0"/>
                  <a:cs typeface="Tahoma" panose="020B0604030504040204" pitchFamily="34" charset="0"/>
                </a:rPr>
                <a:t>47 </a:t>
              </a:r>
              <a:r>
                <a:rPr lang="es-CO" sz="1700" dirty="0" smtClean="0">
                  <a:latin typeface="+mj-lt"/>
                  <a:ea typeface="Tahoma" panose="020B0604030504040204" pitchFamily="34" charset="0"/>
                  <a:cs typeface="Tahoma" panose="020B0604030504040204" pitchFamily="34" charset="0"/>
                </a:rPr>
                <a:t>noticias, fue el medio de comunicación con mayor número de registros. </a:t>
              </a:r>
              <a:endParaRPr lang="es-CO" sz="1700" dirty="0" smtClean="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endParaRPr lang="es-CO" sz="1700" dirty="0" smtClean="0">
                <a:latin typeface="+mj-lt"/>
                <a:ea typeface="Tahoma" panose="020B0604030504040204" pitchFamily="34" charset="0"/>
                <a:cs typeface="Tahoma" panose="020B0604030504040204" pitchFamily="34" charset="0"/>
              </a:endParaRPr>
            </a:p>
            <a:p>
              <a:pPr marL="285750" indent="-285750" algn="just">
                <a:buFont typeface="Arial" panose="020B0604020202020204" pitchFamily="34" charset="0"/>
                <a:buChar char="•"/>
              </a:pPr>
              <a:r>
                <a:rPr lang="es-CO" sz="1700" dirty="0" smtClean="0">
                  <a:latin typeface="+mj-lt"/>
                  <a:ea typeface="Tahoma" panose="020B0604030504040204" pitchFamily="34" charset="0"/>
                  <a:cs typeface="Tahoma" panose="020B0604030504040204" pitchFamily="34" charset="0"/>
                </a:rPr>
                <a:t>Además, Rcn Televisión, con    </a:t>
              </a:r>
              <a:r>
                <a:rPr lang="es-CO" sz="1700" dirty="0" smtClean="0">
                  <a:latin typeface="+mj-lt"/>
                  <a:ea typeface="Tahoma" panose="020B0604030504040204" pitchFamily="34" charset="0"/>
                  <a:cs typeface="Tahoma" panose="020B0604030504040204" pitchFamily="34" charset="0"/>
                </a:rPr>
                <a:t>$605 millones </a:t>
              </a:r>
              <a:r>
                <a:rPr lang="es-CO" sz="1700" dirty="0" smtClean="0">
                  <a:latin typeface="+mj-lt"/>
                  <a:ea typeface="Tahoma" panose="020B0604030504040204" pitchFamily="34" charset="0"/>
                  <a:cs typeface="Tahoma" panose="020B0604030504040204" pitchFamily="34" charset="0"/>
                </a:rPr>
                <a:t>de pesos, fue el soporte que representó el mayor retorno de inversión, igualmente, con </a:t>
              </a:r>
              <a:r>
                <a:rPr lang="es-CO" sz="1700" dirty="0" smtClean="0">
                  <a:latin typeface="+mj-lt"/>
                  <a:ea typeface="Tahoma" panose="020B0604030504040204" pitchFamily="34" charset="0"/>
                  <a:cs typeface="Tahoma" panose="020B0604030504040204" pitchFamily="34" charset="0"/>
                </a:rPr>
                <a:t>25.2 </a:t>
              </a:r>
              <a:r>
                <a:rPr lang="es-CO" sz="1700" dirty="0" smtClean="0">
                  <a:latin typeface="+mj-lt"/>
                  <a:ea typeface="Tahoma" panose="020B0604030504040204" pitchFamily="34" charset="0"/>
                  <a:cs typeface="Tahoma" panose="020B0604030504040204" pitchFamily="34" charset="0"/>
                </a:rPr>
                <a:t>millones de impactos, fue el medio de comunicación con mayor audiencia.</a:t>
              </a:r>
              <a:endParaRPr lang="es-CO" sz="1700" dirty="0">
                <a:latin typeface="+mj-lt"/>
                <a:ea typeface="Tahoma" panose="020B0604030504040204" pitchFamily="34" charset="0"/>
                <a:cs typeface="Tahoma" panose="020B0604030504040204" pitchFamily="34" charset="0"/>
              </a:endParaRPr>
            </a:p>
          </p:txBody>
        </p:sp>
      </p:grpSp>
      <p:graphicFrame>
        <p:nvGraphicFramePr>
          <p:cNvPr id="32" name="Tabla 31"/>
          <p:cNvGraphicFramePr>
            <a:graphicFrameLocks noGrp="1"/>
          </p:cNvGraphicFramePr>
          <p:nvPr>
            <p:extLst>
              <p:ext uri="{D42A27DB-BD31-4B8C-83A1-F6EECF244321}">
                <p14:modId xmlns:p14="http://schemas.microsoft.com/office/powerpoint/2010/main" val="2670064005"/>
              </p:ext>
            </p:extLst>
          </p:nvPr>
        </p:nvGraphicFramePr>
        <p:xfrm>
          <a:off x="1930807" y="4824081"/>
          <a:ext cx="5472609" cy="1662705"/>
        </p:xfrm>
        <a:graphic>
          <a:graphicData uri="http://schemas.openxmlformats.org/drawingml/2006/table">
            <a:tbl>
              <a:tblPr firstRow="1">
                <a:tableStyleId>{2D5ABB26-0587-4C30-8999-92F81FD0307C}</a:tableStyleId>
              </a:tblPr>
              <a:tblGrid>
                <a:gridCol w="1735218"/>
                <a:gridCol w="1935434"/>
                <a:gridCol w="1801957"/>
              </a:tblGrid>
              <a:tr h="395880">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Canal</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Valorización (.000)</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Impactos (.000)</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250143">
                <a:tc>
                  <a:txBody>
                    <a:bodyPr/>
                    <a:lstStyle/>
                    <a:p>
                      <a:pPr algn="ctr" fontAlgn="b"/>
                      <a:r>
                        <a:rPr lang="es-CO" sz="1600" b="0" i="0" u="none" strike="noStrike">
                          <a:solidFill>
                            <a:srgbClr val="000000"/>
                          </a:solidFill>
                          <a:effectLst/>
                          <a:latin typeface="Calibri" panose="020F0502020204030204" pitchFamily="34" charset="0"/>
                        </a:rPr>
                        <a:t>Impresos</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$744.195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25.737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250143">
                <a:tc>
                  <a:txBody>
                    <a:bodyPr/>
                    <a:lstStyle/>
                    <a:p>
                      <a:pPr algn="ctr" fontAlgn="b"/>
                      <a:r>
                        <a:rPr lang="es-CO" sz="1600" b="0" i="0" u="none" strike="noStrike">
                          <a:solidFill>
                            <a:srgbClr val="000000"/>
                          </a:solidFill>
                          <a:effectLst/>
                          <a:latin typeface="Calibri" panose="020F0502020204030204" pitchFamily="34" charset="0"/>
                        </a:rPr>
                        <a:t>Internet</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$304.142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75.561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250143">
                <a:tc>
                  <a:txBody>
                    <a:bodyPr/>
                    <a:lstStyle/>
                    <a:p>
                      <a:pPr algn="ctr" fontAlgn="b"/>
                      <a:r>
                        <a:rPr lang="es-CO" sz="1600" b="0" i="0" u="none" strike="noStrike">
                          <a:solidFill>
                            <a:srgbClr val="000000"/>
                          </a:solidFill>
                          <a:effectLst/>
                          <a:latin typeface="Calibri" panose="020F0502020204030204" pitchFamily="34" charset="0"/>
                        </a:rPr>
                        <a:t>Radio</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$397.729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33.012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250143">
                <a:tc>
                  <a:txBody>
                    <a:bodyPr/>
                    <a:lstStyle/>
                    <a:p>
                      <a:pPr algn="ctr" fontAlgn="b"/>
                      <a:r>
                        <a:rPr lang="es-CO" sz="1600" b="0" i="0" u="none" strike="noStrike" dirty="0">
                          <a:solidFill>
                            <a:srgbClr val="000000"/>
                          </a:solidFill>
                          <a:effectLst/>
                          <a:latin typeface="Calibri" panose="020F0502020204030204" pitchFamily="34" charset="0"/>
                        </a:rPr>
                        <a:t>Televisión</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$1.355.738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46.585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250143">
                <a:tc>
                  <a:txBody>
                    <a:bodyPr/>
                    <a:lstStyle/>
                    <a:p>
                      <a:pPr algn="ctr" fontAlgn="b"/>
                      <a:r>
                        <a:rPr lang="es-CO" sz="1600" b="1" i="0" u="none" strike="noStrike" dirty="0">
                          <a:solidFill>
                            <a:srgbClr val="000000"/>
                          </a:solidFill>
                          <a:effectLst/>
                          <a:latin typeface="Calibri" panose="020F0502020204030204" pitchFamily="34" charset="0"/>
                        </a:rPr>
                        <a:t>Total general</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1" i="0" u="none" strike="noStrike" dirty="0">
                          <a:solidFill>
                            <a:srgbClr val="000000"/>
                          </a:solidFill>
                          <a:effectLst/>
                          <a:latin typeface="Calibri" panose="020F0502020204030204" pitchFamily="34" charset="0"/>
                        </a:rPr>
                        <a:t> </a:t>
                      </a:r>
                      <a:r>
                        <a:rPr lang="es-CO" sz="1600" b="1" i="0" u="none" strike="noStrike" dirty="0" smtClean="0">
                          <a:solidFill>
                            <a:srgbClr val="000000"/>
                          </a:solidFill>
                          <a:effectLst/>
                          <a:latin typeface="Calibri" panose="020F0502020204030204" pitchFamily="34" charset="0"/>
                        </a:rPr>
                        <a:t>$2.801.804 </a:t>
                      </a:r>
                      <a:endParaRPr lang="es-CO" sz="1600" b="1"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1" i="0" u="none" strike="noStrike" dirty="0" smtClean="0">
                          <a:solidFill>
                            <a:srgbClr val="000000"/>
                          </a:solidFill>
                          <a:effectLst/>
                          <a:latin typeface="Calibri" panose="020F0502020204030204" pitchFamily="34" charset="0"/>
                        </a:rPr>
                        <a:t>180.894 </a:t>
                      </a:r>
                      <a:endParaRPr lang="es-CO" sz="1600" b="1"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34" name="11 Diagrama"/>
          <p:cNvGraphicFramePr/>
          <p:nvPr>
            <p:extLst>
              <p:ext uri="{D42A27DB-BD31-4B8C-83A1-F6EECF244321}">
                <p14:modId xmlns:p14="http://schemas.microsoft.com/office/powerpoint/2010/main" val="990374729"/>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3" name="32 Imagen"/>
          <p:cNvPicPr>
            <a:picLocks noChangeAspect="1"/>
          </p:cNvPicPr>
          <p:nvPr/>
        </p:nvPicPr>
        <p:blipFill rotWithShape="1">
          <a:blip r:embed="rId9">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727447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rot="5400000">
            <a:off x="-2926549" y="2933566"/>
            <a:ext cx="6858001" cy="990868"/>
          </a:xfrm>
          <a:prstGeom prst="rect">
            <a:avLst/>
          </a:prstGeom>
          <a:solidFill>
            <a:schemeClr val="bg1">
              <a:lumMod val="85000"/>
              <a:alpha val="50588"/>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4 Rectángulo"/>
          <p:cNvSpPr/>
          <p:nvPr/>
        </p:nvSpPr>
        <p:spPr>
          <a:xfrm rot="16200000">
            <a:off x="-445890" y="744645"/>
            <a:ext cx="1896683" cy="414153"/>
          </a:xfrm>
          <a:prstGeom prst="rect">
            <a:avLst/>
          </a:prstGeom>
          <a:solidFill>
            <a:srgbClr val="FE6600"/>
          </a:solidFill>
          <a:ln>
            <a:solidFill>
              <a:srgbClr val="FE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rot="16200000">
            <a:off x="-1896126" y="4252348"/>
            <a:ext cx="4797152" cy="414152"/>
          </a:xfrm>
          <a:prstGeom prst="rect">
            <a:avLst/>
          </a:prstGeom>
          <a:solidFill>
            <a:srgbClr val="4786AC"/>
          </a:solidFill>
          <a:ln>
            <a:solidFill>
              <a:srgbClr val="478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6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971" y="181401"/>
            <a:ext cx="1455524" cy="862534"/>
          </a:xfrm>
          <a:prstGeom prst="rect">
            <a:avLst/>
          </a:prstGeom>
        </p:spPr>
      </p:pic>
      <p:graphicFrame>
        <p:nvGraphicFramePr>
          <p:cNvPr id="12" name="11 Diagrama"/>
          <p:cNvGraphicFramePr/>
          <p:nvPr>
            <p:extLst>
              <p:ext uri="{D42A27DB-BD31-4B8C-83A1-F6EECF244321}">
                <p14:modId xmlns:p14="http://schemas.microsoft.com/office/powerpoint/2010/main" val="303503976"/>
              </p:ext>
            </p:extLst>
          </p:nvPr>
        </p:nvGraphicFramePr>
        <p:xfrm>
          <a:off x="3060551" y="335669"/>
          <a:ext cx="7128792" cy="553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3" name="Tabla 31"/>
          <p:cNvGraphicFramePr>
            <a:graphicFrameLocks noGrp="1"/>
          </p:cNvGraphicFramePr>
          <p:nvPr>
            <p:extLst>
              <p:ext uri="{D42A27DB-BD31-4B8C-83A1-F6EECF244321}">
                <p14:modId xmlns:p14="http://schemas.microsoft.com/office/powerpoint/2010/main" val="2199277338"/>
              </p:ext>
            </p:extLst>
          </p:nvPr>
        </p:nvGraphicFramePr>
        <p:xfrm>
          <a:off x="3492599" y="1151059"/>
          <a:ext cx="6048671" cy="1980290"/>
        </p:xfrm>
        <a:graphic>
          <a:graphicData uri="http://schemas.openxmlformats.org/drawingml/2006/table">
            <a:tbl>
              <a:tblPr firstRow="1">
                <a:tableStyleId>{2D5ABB26-0587-4C30-8999-92F81FD0307C}</a:tableStyleId>
              </a:tblPr>
              <a:tblGrid>
                <a:gridCol w="1416806"/>
                <a:gridCol w="1247490"/>
                <a:gridCol w="1944216"/>
                <a:gridCol w="1440159"/>
              </a:tblGrid>
              <a:tr h="615818">
                <a:tc>
                  <a:txBody>
                    <a:bodyPr/>
                    <a:lstStyle/>
                    <a:p>
                      <a:pPr algn="ctr"/>
                      <a:r>
                        <a:rPr lang="es-CO" sz="1500" b="1" dirty="0" smtClean="0">
                          <a:solidFill>
                            <a:schemeClr val="tx1"/>
                          </a:solidFill>
                          <a:latin typeface="+mj-lt"/>
                          <a:ea typeface="Tahoma" panose="020B0604030504040204" pitchFamily="34" charset="0"/>
                          <a:cs typeface="Tahoma" panose="020B0604030504040204" pitchFamily="34" charset="0"/>
                        </a:rPr>
                        <a:t>Calificación</a:t>
                      </a:r>
                      <a:endParaRPr lang="es-CO" sz="1500" b="1" dirty="0">
                        <a:solidFill>
                          <a:schemeClr val="tx1"/>
                        </a:solidFill>
                        <a:latin typeface="+mj-lt"/>
                        <a:ea typeface="Tahoma" panose="020B0604030504040204" pitchFamily="34" charset="0"/>
                        <a:cs typeface="Tahoma" panose="020B0604030504040204" pitchFamily="34" charset="0"/>
                      </a:endParaRPr>
                    </a:p>
                  </a:txBody>
                  <a:tcPr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kern="1200" dirty="0" smtClean="0">
                          <a:solidFill>
                            <a:schemeClr val="tx1"/>
                          </a:solidFill>
                          <a:latin typeface="+mn-lt"/>
                          <a:ea typeface="Tahoma" panose="020B0604030504040204" pitchFamily="34" charset="0"/>
                          <a:cs typeface="Tahoma" panose="020B0604030504040204" pitchFamily="34" charset="0"/>
                        </a:rPr>
                        <a:t>Cant. Notas</a:t>
                      </a:r>
                      <a:endParaRPr lang="es-CO" sz="1500" b="1" kern="1200" dirty="0">
                        <a:solidFill>
                          <a:schemeClr val="tx1"/>
                        </a:solidFill>
                        <a:latin typeface="+mn-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CO" sz="1500" b="1" kern="1200" dirty="0" smtClean="0">
                          <a:solidFill>
                            <a:schemeClr val="tx1"/>
                          </a:solidFill>
                          <a:latin typeface="+mn-lt"/>
                          <a:ea typeface="Tahoma" panose="020B0604030504040204" pitchFamily="34" charset="0"/>
                          <a:cs typeface="Tahoma" panose="020B0604030504040204" pitchFamily="34" charset="0"/>
                        </a:rPr>
                        <a:t>Valorización</a:t>
                      </a:r>
                      <a:r>
                        <a:rPr lang="es-CO" sz="1500" b="1" kern="1200" baseline="0" dirty="0" smtClean="0">
                          <a:solidFill>
                            <a:schemeClr val="tx1"/>
                          </a:solidFill>
                          <a:latin typeface="+mn-lt"/>
                          <a:ea typeface="Tahoma" panose="020B0604030504040204" pitchFamily="34" charset="0"/>
                          <a:cs typeface="Tahoma" panose="020B0604030504040204" pitchFamily="34" charset="0"/>
                        </a:rPr>
                        <a:t> </a:t>
                      </a:r>
                      <a:r>
                        <a:rPr lang="es-CO" sz="1500" b="1" kern="1200" dirty="0" smtClean="0">
                          <a:solidFill>
                            <a:schemeClr val="tx1"/>
                          </a:solidFill>
                          <a:latin typeface="+mn-lt"/>
                          <a:ea typeface="Tahoma" panose="020B0604030504040204" pitchFamily="34" charset="0"/>
                          <a:cs typeface="Tahoma" panose="020B0604030504040204" pitchFamily="34" charset="0"/>
                        </a:rPr>
                        <a:t>(.000)</a:t>
                      </a:r>
                      <a:endParaRPr lang="es-CO" sz="1500" b="1" kern="1200" dirty="0">
                        <a:solidFill>
                          <a:schemeClr val="tx1"/>
                        </a:solidFill>
                        <a:latin typeface="+mn-lt"/>
                        <a:ea typeface="Tahoma" panose="020B0604030504040204" pitchFamily="34" charset="0"/>
                        <a:cs typeface="Tahoma" panose="020B0604030504040204" pitchFamily="34" charset="0"/>
                      </a:endParaRPr>
                    </a:p>
                  </a:txBody>
                  <a:tcPr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CO" sz="1500" b="1" kern="1200" dirty="0" smtClean="0">
                          <a:solidFill>
                            <a:schemeClr val="tx1"/>
                          </a:solidFill>
                          <a:latin typeface="+mn-lt"/>
                          <a:ea typeface="Tahoma" panose="020B0604030504040204" pitchFamily="34" charset="0"/>
                          <a:cs typeface="Tahoma" panose="020B0604030504040204" pitchFamily="34" charset="0"/>
                        </a:rPr>
                        <a:t>Impactos (.000)</a:t>
                      </a:r>
                    </a:p>
                  </a:txBody>
                  <a:tcPr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41118">
                <a:tc>
                  <a:txBody>
                    <a:bodyPr/>
                    <a:lstStyle/>
                    <a:p>
                      <a:pPr algn="ctr" fontAlgn="b"/>
                      <a:r>
                        <a:rPr lang="es-CO" sz="1600" b="0" i="0" u="none" strike="noStrike">
                          <a:solidFill>
                            <a:srgbClr val="000000"/>
                          </a:solidFill>
                          <a:effectLst/>
                          <a:latin typeface="Calibri" panose="020F0502020204030204" pitchFamily="34" charset="0"/>
                        </a:rPr>
                        <a:t>Neutra</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268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$1.577.005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110.985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41118">
                <a:tc>
                  <a:txBody>
                    <a:bodyPr/>
                    <a:lstStyle/>
                    <a:p>
                      <a:pPr algn="ctr" fontAlgn="b"/>
                      <a:r>
                        <a:rPr lang="es-CO" sz="1600" b="0" i="0" u="none" strike="noStrike">
                          <a:solidFill>
                            <a:srgbClr val="000000"/>
                          </a:solidFill>
                          <a:effectLst/>
                          <a:latin typeface="Calibri" panose="020F0502020204030204" pitchFamily="34" charset="0"/>
                        </a:rPr>
                        <a:t>Negativa</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88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$802.264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38.807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41118">
                <a:tc>
                  <a:txBody>
                    <a:bodyPr/>
                    <a:lstStyle/>
                    <a:p>
                      <a:pPr algn="ctr" fontAlgn="b"/>
                      <a:r>
                        <a:rPr lang="es-CO" sz="1600" b="0" i="0" u="none" strike="noStrike">
                          <a:solidFill>
                            <a:srgbClr val="000000"/>
                          </a:solidFill>
                          <a:effectLst/>
                          <a:latin typeface="Calibri" panose="020F0502020204030204" pitchFamily="34" charset="0"/>
                        </a:rPr>
                        <a:t>Positiva</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76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a:solidFill>
                            <a:srgbClr val="000000"/>
                          </a:solidFill>
                          <a:effectLst/>
                          <a:latin typeface="Calibri" panose="020F0502020204030204" pitchFamily="34" charset="0"/>
                        </a:rPr>
                        <a:t> </a:t>
                      </a:r>
                      <a:r>
                        <a:rPr lang="es-CO" sz="1600" b="0" i="0" u="none" strike="noStrike" dirty="0" smtClean="0">
                          <a:solidFill>
                            <a:srgbClr val="000000"/>
                          </a:solidFill>
                          <a:effectLst/>
                          <a:latin typeface="Calibri" panose="020F0502020204030204" pitchFamily="34" charset="0"/>
                        </a:rPr>
                        <a:t>$422.536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0" i="0" u="none" strike="noStrike" dirty="0" smtClean="0">
                          <a:solidFill>
                            <a:srgbClr val="000000"/>
                          </a:solidFill>
                          <a:effectLst/>
                          <a:latin typeface="Calibri" panose="020F0502020204030204" pitchFamily="34" charset="0"/>
                        </a:rPr>
                        <a:t>31.102 </a:t>
                      </a:r>
                      <a:endParaRPr lang="es-CO" sz="1600" b="0"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317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r>
              <a:tr h="341118">
                <a:tc>
                  <a:txBody>
                    <a:bodyPr/>
                    <a:lstStyle/>
                    <a:p>
                      <a:pPr algn="ctr" fontAlgn="b"/>
                      <a:r>
                        <a:rPr lang="es-CO" sz="1600" b="1" i="0" u="none" strike="noStrike" dirty="0">
                          <a:solidFill>
                            <a:srgbClr val="000000"/>
                          </a:solidFill>
                          <a:effectLst/>
                          <a:latin typeface="Calibri" panose="020F0502020204030204" pitchFamily="34" charset="0"/>
                        </a:rPr>
                        <a:t>Total general</a:t>
                      </a:r>
                    </a:p>
                  </a:txBody>
                  <a:tcPr marL="9525" marR="9525" marT="9525" marB="0" anchor="ctr">
                    <a:lnL w="12700" cap="flat" cmpd="sng" algn="ctr">
                      <a:no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1" i="0" u="none" strike="noStrike" dirty="0" smtClean="0">
                          <a:solidFill>
                            <a:srgbClr val="000000"/>
                          </a:solidFill>
                          <a:effectLst/>
                          <a:latin typeface="Calibri" panose="020F0502020204030204" pitchFamily="34" charset="0"/>
                        </a:rPr>
                        <a:t>432 </a:t>
                      </a:r>
                      <a:endParaRPr lang="es-CO" sz="1600" b="1"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1" i="0" u="none" strike="noStrike" dirty="0">
                          <a:solidFill>
                            <a:srgbClr val="000000"/>
                          </a:solidFill>
                          <a:effectLst/>
                          <a:latin typeface="Calibri" panose="020F0502020204030204" pitchFamily="34" charset="0"/>
                        </a:rPr>
                        <a:t> </a:t>
                      </a:r>
                      <a:r>
                        <a:rPr lang="es-CO" sz="1600" b="1" i="0" u="none" strike="noStrike" dirty="0" smtClean="0">
                          <a:solidFill>
                            <a:srgbClr val="000000"/>
                          </a:solidFill>
                          <a:effectLst/>
                          <a:latin typeface="Calibri" panose="020F0502020204030204" pitchFamily="34" charset="0"/>
                        </a:rPr>
                        <a:t>$2.801.804 </a:t>
                      </a:r>
                      <a:endParaRPr lang="es-CO" sz="1600" b="1"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3175" cap="flat" cmpd="sng" algn="ctr">
                      <a:solidFill>
                        <a:schemeClr val="bg1">
                          <a:lumMod val="85000"/>
                        </a:schemeClr>
                      </a:solid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s-CO" sz="1600" b="1" i="0" u="none" strike="noStrike" dirty="0" smtClean="0">
                          <a:solidFill>
                            <a:srgbClr val="000000"/>
                          </a:solidFill>
                          <a:effectLst/>
                          <a:latin typeface="Calibri" panose="020F0502020204030204" pitchFamily="34" charset="0"/>
                        </a:rPr>
                        <a:t>180.894 </a:t>
                      </a:r>
                      <a:endParaRPr lang="es-CO" sz="1600" b="1" i="0" u="none" strike="noStrike" dirty="0">
                        <a:solidFill>
                          <a:srgbClr val="000000"/>
                        </a:solidFill>
                        <a:effectLst/>
                        <a:latin typeface="Calibri" panose="020F0502020204030204" pitchFamily="34" charset="0"/>
                      </a:endParaRPr>
                    </a:p>
                  </a:txBody>
                  <a:tcPr marL="9525" marR="9525" marT="9525" marB="0" anchor="ctr">
                    <a:lnL w="317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027" name="Picture 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38064" y="5914064"/>
            <a:ext cx="594612" cy="597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AutoShape 5" descr="Resultado de imagen para equis roja 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1" name="AutoShape 7" descr="Resultado de imagen para equis roja 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32" name="Picture 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289169" y="4837589"/>
            <a:ext cx="539564" cy="60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286242" y="3811352"/>
            <a:ext cx="692974"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12 CuadroTexto"/>
          <p:cNvSpPr txBox="1"/>
          <p:nvPr/>
        </p:nvSpPr>
        <p:spPr>
          <a:xfrm>
            <a:off x="2097041" y="3645024"/>
            <a:ext cx="9813554" cy="1015663"/>
          </a:xfrm>
          <a:prstGeom prst="rect">
            <a:avLst/>
          </a:prstGeom>
          <a:solidFill>
            <a:schemeClr val="bg1">
              <a:lumMod val="85000"/>
            </a:schemeClr>
          </a:solidFill>
        </p:spPr>
        <p:txBody>
          <a:bodyPr wrap="square" rtlCol="0">
            <a:spAutoFit/>
          </a:bodyPr>
          <a:lstStyle/>
          <a:p>
            <a:pPr algn="just"/>
            <a:r>
              <a:rPr lang="es-CO" sz="1500" dirty="0"/>
              <a:t>La Alcaldía de Bogotá aseguró que la construcción del Transmilenio por la Carrera Séptima es una renovación urbana. El proyecto tendrá una inversión cercana a los 2.4 billones de pesos. Entre tanto, el secretario de Movilidad, Juan Pablo Bocarejo, le manifestó al noticiero </a:t>
            </a:r>
            <a:r>
              <a:rPr lang="es-CO" sz="1500" dirty="0" smtClean="0"/>
              <a:t>que la </a:t>
            </a:r>
            <a:r>
              <a:rPr lang="es-CO" sz="1500" dirty="0"/>
              <a:t>mitad de la inversión tiene que ver no con buses sino con el desarrollo de una ciclorruta de once </a:t>
            </a:r>
            <a:r>
              <a:rPr lang="es-CO" sz="1500" dirty="0" smtClean="0"/>
              <a:t>kilómetros.</a:t>
            </a:r>
            <a:endParaRPr lang="es-CO" sz="1500" dirty="0"/>
          </a:p>
        </p:txBody>
      </p:sp>
      <p:sp>
        <p:nvSpPr>
          <p:cNvPr id="35" name="34 CuadroTexto"/>
          <p:cNvSpPr txBox="1"/>
          <p:nvPr/>
        </p:nvSpPr>
        <p:spPr>
          <a:xfrm>
            <a:off x="2097041" y="4769150"/>
            <a:ext cx="9813554" cy="784830"/>
          </a:xfrm>
          <a:prstGeom prst="rect">
            <a:avLst/>
          </a:prstGeom>
          <a:solidFill>
            <a:schemeClr val="bg1">
              <a:lumMod val="85000"/>
            </a:schemeClr>
          </a:solidFill>
        </p:spPr>
        <p:txBody>
          <a:bodyPr wrap="square" rtlCol="0">
            <a:spAutoFit/>
          </a:bodyPr>
          <a:lstStyle/>
          <a:p>
            <a:pPr algn="just"/>
            <a:r>
              <a:rPr lang="es-CO" sz="1500" dirty="0"/>
              <a:t>Un fuerte aguacero este jueves en Bogotá provocó, por segunda vez, una inundación en el deprimido de la 94 en la capital del país. El gerente de servicio de acueducto de Bogotá, señala que el día de ayer, la llovizna fue de dimensiones extraordinarias, que provocó la emergencia en el deprimido de la 94.</a:t>
            </a:r>
            <a:endParaRPr lang="es-CO" sz="1500" dirty="0"/>
          </a:p>
        </p:txBody>
      </p:sp>
      <p:sp>
        <p:nvSpPr>
          <p:cNvPr id="36" name="35 CuadroTexto"/>
          <p:cNvSpPr txBox="1"/>
          <p:nvPr/>
        </p:nvSpPr>
        <p:spPr>
          <a:xfrm>
            <a:off x="2097041" y="5704867"/>
            <a:ext cx="9813554" cy="1015663"/>
          </a:xfrm>
          <a:prstGeom prst="rect">
            <a:avLst/>
          </a:prstGeom>
          <a:solidFill>
            <a:schemeClr val="bg1">
              <a:lumMod val="85000"/>
            </a:schemeClr>
          </a:solidFill>
        </p:spPr>
        <p:txBody>
          <a:bodyPr wrap="square" rtlCol="0">
            <a:spAutoFit/>
          </a:bodyPr>
          <a:lstStyle/>
          <a:p>
            <a:pPr algn="just"/>
            <a:r>
              <a:rPr lang="es-CO" sz="1500" dirty="0"/>
              <a:t>La Alcaldía Mayor de Bogotá, a través del Instituto de Desarrollo Urbano (IDU), inició la socialización de la Asociación Público Privada (APP) que proyecta la construcción del tramo sur de la Avenida Longitudinal de Occidente (ALO). Este megaproyecto tendrá una longitud aproximada de 24 kilómetros y beneficiará a más de 2 millones de habitantes de Bogotá, Soacha, </a:t>
            </a:r>
            <a:r>
              <a:rPr lang="es-CO" sz="1500" dirty="0" err="1"/>
              <a:t>Sibaté</a:t>
            </a:r>
            <a:r>
              <a:rPr lang="es-CO" sz="1500" dirty="0"/>
              <a:t> y Mosquera, pues tendrán una vía exprés o corredor exclusivo entre Chusacá y la calle 13.</a:t>
            </a:r>
            <a:endParaRPr lang="es-CO" sz="1500" dirty="0"/>
          </a:p>
        </p:txBody>
      </p:sp>
      <p:pic>
        <p:nvPicPr>
          <p:cNvPr id="17" name="16 Imagen"/>
          <p:cNvPicPr>
            <a:picLocks noChangeAspect="1"/>
          </p:cNvPicPr>
          <p:nvPr/>
        </p:nvPicPr>
        <p:blipFill rotWithShape="1">
          <a:blip r:embed="rId11">
            <a:extLst>
              <a:ext uri="{28A0092B-C50C-407E-A947-70E740481C1C}">
                <a14:useLocalDpi xmlns:a14="http://schemas.microsoft.com/office/drawing/2010/main" val="0"/>
              </a:ext>
            </a:extLst>
          </a:blip>
          <a:srcRect r="17906" b="26980"/>
          <a:stretch/>
        </p:blipFill>
        <p:spPr>
          <a:xfrm>
            <a:off x="10563112" y="-1"/>
            <a:ext cx="1440160" cy="1040555"/>
          </a:xfrm>
          <a:prstGeom prst="rect">
            <a:avLst/>
          </a:prstGeom>
        </p:spPr>
      </p:pic>
    </p:spTree>
    <p:extLst>
      <p:ext uri="{BB962C8B-B14F-4D97-AF65-F5344CB8AC3E}">
        <p14:creationId xmlns:p14="http://schemas.microsoft.com/office/powerpoint/2010/main" val="2115735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4867</TotalTime>
  <Words>2392</Words>
  <Application>Microsoft Office PowerPoint</Application>
  <PresentationFormat>Personalizado</PresentationFormat>
  <Paragraphs>371</Paragraphs>
  <Slides>25</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맑은 고딕</vt:lpstr>
      <vt:lpstr>Arial</vt:lpstr>
      <vt:lpstr>Calibri</vt:lpstr>
      <vt:lpstr>Futura Std Book</vt:lpstr>
      <vt:lpstr>Levenim MT</vt:lpstr>
      <vt:lpstr>Tahoma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Wendy Vergara</dc:creator>
  <cp:lastModifiedBy>Analista 3</cp:lastModifiedBy>
  <cp:revision>1867</cp:revision>
  <dcterms:created xsi:type="dcterms:W3CDTF">2016-03-18T22:24:07Z</dcterms:created>
  <dcterms:modified xsi:type="dcterms:W3CDTF">2018-01-17T18:56:21Z</dcterms:modified>
</cp:coreProperties>
</file>